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63" r:id="rId6"/>
    <p:sldId id="257" r:id="rId7"/>
    <p:sldId id="258" r:id="rId8"/>
    <p:sldId id="264"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ie Ellis" initials="KE" lastIdx="6" clrIdx="0">
    <p:extLst>
      <p:ext uri="{19B8F6BF-5375-455C-9EA6-DF929625EA0E}">
        <p15:presenceInfo xmlns:p15="http://schemas.microsoft.com/office/powerpoint/2012/main" userId="S::kellis@mentalhealthcommission.ca::bf246866-b681-4c61-9073-04f142395b3c" providerId="AD"/>
      </p:ext>
    </p:extLst>
  </p:cmAuthor>
  <p:cmAuthor id="2" name="Amy Fogarty" initials="AF" lastIdx="13" clrIdx="1">
    <p:extLst>
      <p:ext uri="{19B8F6BF-5375-455C-9EA6-DF929625EA0E}">
        <p15:presenceInfo xmlns:p15="http://schemas.microsoft.com/office/powerpoint/2012/main" userId="S::afogarty@mentalhealthcommission.ca::e56857f8-dffe-4ed4-bc0e-1af4b157eeea" providerId="AD"/>
      </p:ext>
    </p:extLst>
  </p:cmAuthor>
  <p:cmAuthor id="3" name="Laura Mullaly" initials="LM" lastIdx="5" clrIdx="2">
    <p:extLst>
      <p:ext uri="{19B8F6BF-5375-455C-9EA6-DF929625EA0E}">
        <p15:presenceInfo xmlns:p15="http://schemas.microsoft.com/office/powerpoint/2012/main" userId="S::lmullaly@mentalhealthcommission.ca::ab1ce04c-64e9-4c40-8870-7b8a94be0a58" providerId="AD"/>
      </p:ext>
    </p:extLst>
  </p:cmAuthor>
  <p:cmAuthor id="4" name="Ascribe Marketing Communications" initials="AMC" lastIdx="19" clrIdx="3">
    <p:extLst>
      <p:ext uri="{19B8F6BF-5375-455C-9EA6-DF929625EA0E}">
        <p15:presenceInfo xmlns:p15="http://schemas.microsoft.com/office/powerpoint/2012/main" userId="Ascribe Marketing Communication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21"/>
    <p:restoredTop sz="70927" autoAdjust="0"/>
  </p:normalViewPr>
  <p:slideViewPr>
    <p:cSldViewPr snapToGrid="0" snapToObjects="1">
      <p:cViewPr varScale="1">
        <p:scale>
          <a:sx n="81" d="100"/>
          <a:sy n="81" d="100"/>
        </p:scale>
        <p:origin x="135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90522E-84E1-6F41-B838-85B4E199AB94}" type="datetimeFigureOut">
              <a:rPr lang="en-US" smtClean="0"/>
              <a:t>10/5/2020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7F5381-997A-C644-BC17-8B716ABEFABF}" type="slidenum">
              <a:rPr lang="en-US" smtClean="0"/>
              <a:t>‹#›</a:t>
            </a:fld>
            <a:endParaRPr lang="en-US"/>
          </a:p>
        </p:txBody>
      </p:sp>
    </p:spTree>
    <p:extLst>
      <p:ext uri="{BB962C8B-B14F-4D97-AF65-F5344CB8AC3E}">
        <p14:creationId xmlns:p14="http://schemas.microsoft.com/office/powerpoint/2010/main" val="1215953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7F5381-997A-C644-BC17-8B716ABEFABF}" type="slidenum">
              <a:rPr lang="en-US" smtClean="0"/>
              <a:t>2</a:t>
            </a:fld>
            <a:endParaRPr lang="en-US"/>
          </a:p>
        </p:txBody>
      </p:sp>
    </p:spTree>
    <p:extLst>
      <p:ext uri="{BB962C8B-B14F-4D97-AF65-F5344CB8AC3E}">
        <p14:creationId xmlns:p14="http://schemas.microsoft.com/office/powerpoint/2010/main" val="1900057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Selon l’enquête National </a:t>
            </a:r>
            <a:r>
              <a:rPr lang="fr-CA" sz="1200" kern="1200" dirty="0" err="1">
                <a:solidFill>
                  <a:schemeClr val="tx1"/>
                </a:solidFill>
                <a:effectLst/>
                <a:latin typeface="+mn-lt"/>
                <a:ea typeface="+mn-ea"/>
                <a:cs typeface="+mn-cs"/>
              </a:rPr>
              <a:t>College</a:t>
            </a:r>
            <a:r>
              <a:rPr lang="fr-CA" sz="1200" kern="1200" dirty="0">
                <a:solidFill>
                  <a:schemeClr val="tx1"/>
                </a:solidFill>
                <a:effectLst/>
                <a:latin typeface="+mn-lt"/>
                <a:ea typeface="+mn-ea"/>
                <a:cs typeface="+mn-cs"/>
              </a:rPr>
              <a:t> Health </a:t>
            </a:r>
            <a:r>
              <a:rPr lang="fr-CA" sz="1200" kern="1200" dirty="0" err="1">
                <a:solidFill>
                  <a:schemeClr val="tx1"/>
                </a:solidFill>
                <a:effectLst/>
                <a:latin typeface="+mn-lt"/>
                <a:ea typeface="+mn-ea"/>
                <a:cs typeface="+mn-cs"/>
              </a:rPr>
              <a:t>Assessment</a:t>
            </a:r>
            <a:r>
              <a:rPr lang="fr-CA" sz="1200" kern="1200" dirty="0">
                <a:solidFill>
                  <a:schemeClr val="tx1"/>
                </a:solidFill>
                <a:effectLst/>
                <a:latin typeface="+mn-lt"/>
                <a:ea typeface="+mn-ea"/>
                <a:cs typeface="+mn-cs"/>
              </a:rPr>
              <a:t> 2019, plus de 60 % des étudiants ont ressenti un stress « supérieur à la moyenne » ou « énorme » au cours de l’année précédente. Plus de la moitié ont dit s’être sentis déprimés au point d’avoir eu du mal à fonctionner. Et 16 % ont sérieusement songé au suicide.</a:t>
            </a:r>
            <a:endParaRPr lang="en-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Pour plusieurs étudiants, les années d’études postsecondaires marquent l’apparition des premiers signes de maladie mentale. Trois maladies mentales sur quatre sont initialement diagnostiquées entre 16 et 24 ans, à l’âge où bien des gens effectuent ou terminent leurs études postsecondaires, ce qui en fait une période décisive pour dépister les symptômes et fournir aux gens l’aide dont ils ont besoin.</a:t>
            </a:r>
            <a:endParaRPr lang="en-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Plus le soutien que nous leur fournissons est solide et plus nous aidons les étudiants à obtenir des traitements, meilleurs sont les résultats qu’ils peuvent obtenir à l’école et dans les autres sphères de leur </a:t>
            </a:r>
          </a:p>
          <a:p>
            <a:r>
              <a:rPr lang="fr-CA" sz="1200" kern="1200" dirty="0">
                <a:solidFill>
                  <a:schemeClr val="tx1"/>
                </a:solidFill>
                <a:effectLst/>
                <a:latin typeface="+mn-lt"/>
                <a:ea typeface="+mn-ea"/>
                <a:cs typeface="+mn-cs"/>
              </a:rPr>
              <a:t>vie.</a:t>
            </a:r>
            <a:endParaRPr lang="en-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17F5381-997A-C644-BC17-8B716ABEFABF}" type="slidenum">
              <a:rPr lang="en-US" smtClean="0"/>
              <a:t>3</a:t>
            </a:fld>
            <a:endParaRPr lang="en-US"/>
          </a:p>
        </p:txBody>
      </p:sp>
    </p:spTree>
    <p:extLst>
      <p:ext uri="{BB962C8B-B14F-4D97-AF65-F5344CB8AC3E}">
        <p14:creationId xmlns:p14="http://schemas.microsoft.com/office/powerpoint/2010/main" val="2512970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Au Canada, plus de la moitié des étudiants du postsecondaire font appel aux services de santé mentale offerts sur leur campus. Nous devons faire en sorte que ces services soient aussi efficaces que possible.</a:t>
            </a:r>
            <a:endParaRPr lang="en-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Protéger la santé mentale des étudiants contribue également à la bonne santé mentale des administrateurs et des enseignants, et vice-versa; tout le monde y gagne.</a:t>
            </a:r>
            <a:endParaRPr lang="en-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De plus, les étudiants qui reçoivent un soutien solide et qui sont en bonne santé mentale affichent de meilleurs taux de rétention, des résultats scolaires supérieurs et des taux de diplomation plus élevés.</a:t>
            </a:r>
            <a:endParaRPr lang="en-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[NOTE AU PRÉSENTATEUR : Si votre établissement est doté de stratégies ou d’initiatives de santé mentale, vous pouvez insérer une diapositive à la suite de celle-ci pour présenter ces dernières.]</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7F5381-997A-C644-BC17-8B716ABEFABF}" type="slidenum">
              <a:rPr lang="en-US" smtClean="0"/>
              <a:t>4</a:t>
            </a:fld>
            <a:endParaRPr lang="en-US"/>
          </a:p>
        </p:txBody>
      </p:sp>
    </p:spTree>
    <p:extLst>
      <p:ext uri="{BB962C8B-B14F-4D97-AF65-F5344CB8AC3E}">
        <p14:creationId xmlns:p14="http://schemas.microsoft.com/office/powerpoint/2010/main" val="3499752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Exemples de points de données pertinents :</a:t>
            </a:r>
            <a:endParaRPr lang="en-CA" sz="1200" kern="1200" dirty="0">
              <a:solidFill>
                <a:schemeClr val="tx1"/>
              </a:solidFill>
              <a:effectLst/>
              <a:latin typeface="+mn-lt"/>
              <a:ea typeface="+mn-ea"/>
              <a:cs typeface="+mn-cs"/>
            </a:endParaRPr>
          </a:p>
          <a:p>
            <a:pPr lvl="1"/>
            <a:r>
              <a:rPr lang="fr-CA" sz="1200" kern="1200" dirty="0">
                <a:solidFill>
                  <a:schemeClr val="tx1"/>
                </a:solidFill>
                <a:effectLst/>
                <a:latin typeface="+mn-lt"/>
                <a:ea typeface="+mn-ea"/>
                <a:cs typeface="+mn-cs"/>
              </a:rPr>
              <a:t>Utilisation des services de santé mentale sur le campus</a:t>
            </a:r>
            <a:endParaRPr lang="en-CA" sz="1200" kern="1200" dirty="0">
              <a:solidFill>
                <a:schemeClr val="tx1"/>
              </a:solidFill>
              <a:effectLst/>
              <a:latin typeface="+mn-lt"/>
              <a:ea typeface="+mn-ea"/>
              <a:cs typeface="+mn-cs"/>
            </a:endParaRPr>
          </a:p>
          <a:p>
            <a:pPr lvl="1"/>
            <a:r>
              <a:rPr lang="fr-CA" sz="1200" kern="1200" dirty="0">
                <a:solidFill>
                  <a:schemeClr val="tx1"/>
                </a:solidFill>
                <a:effectLst/>
                <a:latin typeface="+mn-lt"/>
                <a:ea typeface="+mn-ea"/>
                <a:cs typeface="+mn-cs"/>
              </a:rPr>
              <a:t>Taux d’attrition</a:t>
            </a:r>
            <a:endParaRPr lang="en-CA" sz="1200" kern="1200" dirty="0">
              <a:solidFill>
                <a:schemeClr val="tx1"/>
              </a:solidFill>
              <a:effectLst/>
              <a:latin typeface="+mn-lt"/>
              <a:ea typeface="+mn-ea"/>
              <a:cs typeface="+mn-cs"/>
            </a:endParaRPr>
          </a:p>
          <a:p>
            <a:pPr lvl="1"/>
            <a:r>
              <a:rPr lang="fr-CA" sz="1200" kern="1200" dirty="0">
                <a:solidFill>
                  <a:schemeClr val="tx1"/>
                </a:solidFill>
                <a:effectLst/>
                <a:latin typeface="+mn-lt"/>
                <a:ea typeface="+mn-ea"/>
                <a:cs typeface="+mn-cs"/>
              </a:rPr>
              <a:t>Taux de diplomation</a:t>
            </a:r>
            <a:endParaRPr lang="en-CA" sz="1200" kern="1200" dirty="0">
              <a:solidFill>
                <a:schemeClr val="tx1"/>
              </a:solidFill>
              <a:effectLst/>
              <a:latin typeface="+mn-lt"/>
              <a:ea typeface="+mn-ea"/>
              <a:cs typeface="+mn-cs"/>
            </a:endParaRPr>
          </a:p>
          <a:p>
            <a:pPr lvl="1"/>
            <a:r>
              <a:rPr lang="fr-CA" sz="1200" kern="1200" dirty="0">
                <a:solidFill>
                  <a:schemeClr val="tx1"/>
                </a:solidFill>
                <a:effectLst/>
                <a:latin typeface="+mn-lt"/>
                <a:ea typeface="+mn-ea"/>
                <a:cs typeface="+mn-cs"/>
              </a:rPr>
              <a:t>Taux d’annulation hâtive de cours</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7F5381-997A-C644-BC17-8B716ABEFABF}" type="slidenum">
              <a:rPr lang="en-US" smtClean="0"/>
              <a:t>5</a:t>
            </a:fld>
            <a:endParaRPr lang="en-US"/>
          </a:p>
        </p:txBody>
      </p:sp>
    </p:spTree>
    <p:extLst>
      <p:ext uri="{BB962C8B-B14F-4D97-AF65-F5344CB8AC3E}">
        <p14:creationId xmlns:p14="http://schemas.microsoft.com/office/powerpoint/2010/main" val="689657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Créée par une équipe d’experts sur une période de deux ans, la Norme est fondée sur de vastes consultations, des recherches approfondies et des dialogues avec des parties prenantes partout au pays, notamment avec des étudiants, des administrateurs d’établissements postsecondaires, des fournisseurs de services et des personnes ayant une expérience présente ou antérieure de maladie mentale. Elle a pour but de fournir aux écoles un cadre cohérent basé sur des données probantes afin de susciter la création de nouvelles stratégies de santé mentale et de renforcer les stratégies existantes. Ainsi, elle vise à réduire la stigmatisation, à créer des environnements d’apprentissage plus sains et sécuritaires et à promouvoir les habiletés fondamentales et la résilience afin d’améliorer les chances de réussir des étudiants, tant sur le campus qu’à l’extérieur.</a:t>
            </a:r>
            <a:endParaRPr lang="en-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17F5381-997A-C644-BC17-8B716ABEFABF}" type="slidenum">
              <a:rPr lang="en-US" smtClean="0"/>
              <a:t>6</a:t>
            </a:fld>
            <a:endParaRPr lang="en-US"/>
          </a:p>
        </p:txBody>
      </p:sp>
    </p:spTree>
    <p:extLst>
      <p:ext uri="{BB962C8B-B14F-4D97-AF65-F5344CB8AC3E}">
        <p14:creationId xmlns:p14="http://schemas.microsoft.com/office/powerpoint/2010/main" val="785633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La Norme offre des indications dans des domaines d’action clés pour nous aider à mettre au point un cadre correspondant à nos besoins, à notre mission et à nos valeurs.</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7F5381-997A-C644-BC17-8B716ABEFABF}" type="slidenum">
              <a:rPr lang="en-US" smtClean="0"/>
              <a:t>7</a:t>
            </a:fld>
            <a:endParaRPr lang="en-US"/>
          </a:p>
        </p:txBody>
      </p:sp>
    </p:spTree>
    <p:extLst>
      <p:ext uri="{BB962C8B-B14F-4D97-AF65-F5344CB8AC3E}">
        <p14:creationId xmlns:p14="http://schemas.microsoft.com/office/powerpoint/2010/main" val="3307908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Votre appui est indispensable pour cette initiative. L’adoption de la Norme nous amènera à changer certaines de nos façons de faire, et quelques-uns de ces changements nécessiteront de nouvelles ressources. Compte tenu de votre position, votre approbation démontre également à nos étudiants, nos employés et la communauté élargie que nous sommes réellement déterminés à améliorer la santé mentale et le bien-être des étudiants. Vous pouvez également contribuer au succès de l’initiative en intégrant des indicateurs de performance clés à vos cadres de reddition de comptes afin de maintenir cette cause en tête de liste des préoccupations et des priorités.</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7F5381-997A-C644-BC17-8B716ABEFABF}" type="slidenum">
              <a:rPr lang="en-US" smtClean="0"/>
              <a:t>8</a:t>
            </a:fld>
            <a:endParaRPr lang="en-US"/>
          </a:p>
        </p:txBody>
      </p:sp>
    </p:spTree>
    <p:extLst>
      <p:ext uri="{BB962C8B-B14F-4D97-AF65-F5344CB8AC3E}">
        <p14:creationId xmlns:p14="http://schemas.microsoft.com/office/powerpoint/2010/main" val="3610810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Voici quelques ressources où vous pourrez trouver de plus amples renseignements sur la Norme et en télécharger une copie.</a:t>
            </a: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7F5381-997A-C644-BC17-8B716ABEFABF}" type="slidenum">
              <a:rPr lang="en-US" smtClean="0"/>
              <a:t>9</a:t>
            </a:fld>
            <a:endParaRPr lang="en-US"/>
          </a:p>
        </p:txBody>
      </p:sp>
    </p:spTree>
    <p:extLst>
      <p:ext uri="{BB962C8B-B14F-4D97-AF65-F5344CB8AC3E}">
        <p14:creationId xmlns:p14="http://schemas.microsoft.com/office/powerpoint/2010/main" val="1535470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90E71-57E3-9F42-9EEC-2DF87574A5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A6B3B3-EBDA-DB47-ADDB-8E1B79765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6E219C-705C-2B44-BFC8-8C5090385639}"/>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0050D81A-02CF-C049-9335-445B034BA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D412B5-B310-5D44-A878-35B3024C527D}"/>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4130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584CC-1B40-504C-99F7-81FBA07902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0A6B91-67DE-CF47-8CFD-F3086D39C7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F4D296-BD4B-7949-B41D-F55DA046800D}"/>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21C259D4-A469-C34A-98AA-EC5C3E9C1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8F8A23-BC03-EE42-A6CD-B94E3DBF5FF4}"/>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38456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20BDCC-525E-F44E-B26E-E16F2AE402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AB65-1FD5-044B-9002-53ED537FD6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3ABE7-DD16-D146-84B1-18F8AD7A183A}"/>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6FDAC80-51C9-1745-8353-9EB965003A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3F5540-EFDF-1749-8A61-0B5C437FC443}"/>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890098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28A0-0EEC-C444-A80A-9C7370367C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E2580C-6DAD-D746-9494-186F0480B9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BF7B7-7DF4-A043-BC20-0AB279EE39AD}"/>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7ECEEC9D-19C7-5141-8289-F2C38B4C0D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BD4EA-5F4E-0148-9D5B-40446ADB8825}"/>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82328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6CF2-2BCE-8B4D-AD61-3D3FA34D3E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EFD454-E47D-A447-9B22-6091FEFFCB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101B3F-DFE3-BC48-B794-467DB18B870C}"/>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4C94447-E880-8A4D-AF1D-5DA0AE140A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527F11-7934-5048-BBF2-BCF8C7329B80}"/>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067225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54F2B-9484-B14E-A7F4-5354082AA9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96C823-1677-614B-9ED0-B8E909D50B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A45200-F55A-DA45-A621-A69894DF55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03D25C-4412-414D-A3DD-DE5FE8080E3B}"/>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F2FB7F2C-3B57-144D-AB5E-1F8686F219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686D5E-051B-D24E-B6A3-ED924E1CFC4A}"/>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92945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25990-2D5F-5943-84C3-D72E125B3D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388F1E-F8B5-6848-8F54-67FDD18229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5D67B0-E23B-B048-B555-88F7575AC1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74445F-D143-D849-B1A7-214FEB840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4DD88E-DD29-FD4E-A5F4-43AEB9F54D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52CAF7-E222-7A40-AB9E-BCA17AF98401}"/>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8" name="Footer Placeholder 7">
            <a:extLst>
              <a:ext uri="{FF2B5EF4-FFF2-40B4-BE49-F238E27FC236}">
                <a16:creationId xmlns:a16="http://schemas.microsoft.com/office/drawing/2014/main" id="{2065A605-866C-0542-AD1E-10218B4D65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15313B-FF86-834F-9971-69F7FBB59E2E}"/>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17558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777F5-D2E5-5A40-9004-4A07D72B20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04B666-C93F-874D-B416-4024DF5F9B90}"/>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4" name="Footer Placeholder 3">
            <a:extLst>
              <a:ext uri="{FF2B5EF4-FFF2-40B4-BE49-F238E27FC236}">
                <a16:creationId xmlns:a16="http://schemas.microsoft.com/office/drawing/2014/main" id="{CC044D05-81BF-D24B-91C1-E90983651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27EC74-04E2-4442-911E-CBC46D8F55EB}"/>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419751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C131B-C357-A640-9543-8FE0568A80F3}"/>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3" name="Footer Placeholder 2">
            <a:extLst>
              <a:ext uri="{FF2B5EF4-FFF2-40B4-BE49-F238E27FC236}">
                <a16:creationId xmlns:a16="http://schemas.microsoft.com/office/drawing/2014/main" id="{409C36F1-A260-6844-A5DA-880A9A4681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B2EEB4-6695-134B-A430-64A27B80082B}"/>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1463234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A1C7E-3FB7-524B-98A1-7E1A17089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9656EE-CDCD-EB4F-A0F9-1862F7B73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492D15-E8A4-254B-8175-BA20DEAF9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5C6BC6-680C-BF4C-BAF8-CA587C64C5EC}"/>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50AC4010-B0F7-3E4C-9C2D-A637D57F72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611CB2-58D2-DF4B-8D7E-83F3EF929F1A}"/>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149973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812F3-1D60-2048-A8A2-D684F5F6A9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F7C181-F774-BD4C-B549-FAA9A3DE93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96596E-D89F-8F4C-8AE5-AA53E6361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0C8CE0-D179-6E40-819D-9B6332F5DD36}"/>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3E06286B-46F1-A34B-AF28-9563F1BC1F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C24933-F9BB-B446-A186-CE7856479411}"/>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4067334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3109DC-DC36-6444-9DD4-3B764BAEF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6EAA54-5843-374C-8C3F-1A90FEB938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5E196F-4D54-5A4D-9047-04255BBE95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DB9B9E5-2769-A846-BC54-4F2EBECB3B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29147E-557A-B34D-9871-8CCF95AA9A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38F9B-BB09-9542-8AF4-334C0B311AC6}" type="slidenum">
              <a:rPr lang="en-US" smtClean="0"/>
              <a:t>‹#›</a:t>
            </a:fld>
            <a:endParaRPr lang="en-US"/>
          </a:p>
        </p:txBody>
      </p:sp>
    </p:spTree>
    <p:extLst>
      <p:ext uri="{BB962C8B-B14F-4D97-AF65-F5344CB8AC3E}">
        <p14:creationId xmlns:p14="http://schemas.microsoft.com/office/powerpoint/2010/main" val="119057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entalhealthcommission.ca/Francais/normeetudiant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tore.csagroup.org/ccrz__ProductDetails?viewState=DetailView&amp;cartID=&amp;portalUser=&amp;store=&amp;cclcl=fr_CA&amp;sku=CSA%20Z2003%3A2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87B16-1794-5A43-A096-EF0A76D9AA0A}"/>
              </a:ext>
            </a:extLst>
          </p:cNvPr>
          <p:cNvSpPr>
            <a:spLocks noGrp="1"/>
          </p:cNvSpPr>
          <p:nvPr>
            <p:ph type="ctrTitle"/>
          </p:nvPr>
        </p:nvSpPr>
        <p:spPr>
          <a:xfrm>
            <a:off x="1524000" y="1009800"/>
            <a:ext cx="9144000" cy="3449638"/>
          </a:xfrm>
        </p:spPr>
        <p:txBody>
          <a:bodyPr>
            <a:normAutofit fontScale="90000"/>
          </a:bodyPr>
          <a:lstStyle/>
          <a:p>
            <a:r>
              <a:rPr lang="fr-CA" dirty="0"/>
              <a:t>Pourquoi </a:t>
            </a:r>
            <a:r>
              <a:rPr lang="fr-CA" dirty="0">
                <a:solidFill>
                  <a:srgbClr val="FF0000"/>
                </a:solidFill>
              </a:rPr>
              <a:t>[nom de l’établissement]</a:t>
            </a:r>
            <a:r>
              <a:rPr lang="fr-CA" dirty="0"/>
              <a:t> devrait adopter la Norme nationale du Canada sur la santé et le bien-être pour les étudiants du postsecondaire</a:t>
            </a:r>
          </a:p>
        </p:txBody>
      </p:sp>
      <p:pic>
        <p:nvPicPr>
          <p:cNvPr id="7" name="Picture 6" descr="A picture containing clock&#10;&#10;Description automatically generated">
            <a:extLst>
              <a:ext uri="{FF2B5EF4-FFF2-40B4-BE49-F238E27FC236}">
                <a16:creationId xmlns:a16="http://schemas.microsoft.com/office/drawing/2014/main" id="{E121E257-4D08-432C-8974-0D542860C437}"/>
              </a:ext>
            </a:extLst>
          </p:cNvPr>
          <p:cNvPicPr>
            <a:picLocks noChangeAspect="1"/>
          </p:cNvPicPr>
          <p:nvPr/>
        </p:nvPicPr>
        <p:blipFill>
          <a:blip r:embed="rId2"/>
          <a:stretch>
            <a:fillRect/>
          </a:stretch>
        </p:blipFill>
        <p:spPr>
          <a:xfrm>
            <a:off x="2937373" y="4916178"/>
            <a:ext cx="2640245" cy="998230"/>
          </a:xfrm>
          <a:prstGeom prst="rect">
            <a:avLst/>
          </a:prstGeom>
        </p:spPr>
      </p:pic>
      <p:pic>
        <p:nvPicPr>
          <p:cNvPr id="9" name="Picture 8">
            <a:extLst>
              <a:ext uri="{FF2B5EF4-FFF2-40B4-BE49-F238E27FC236}">
                <a16:creationId xmlns:a16="http://schemas.microsoft.com/office/drawing/2014/main" id="{3BF1AABD-0D6F-4B4B-BB5B-8F2CF50D387F}"/>
              </a:ext>
            </a:extLst>
          </p:cNvPr>
          <p:cNvPicPr>
            <a:picLocks noChangeAspect="1"/>
          </p:cNvPicPr>
          <p:nvPr/>
        </p:nvPicPr>
        <p:blipFill>
          <a:blip r:embed="rId3"/>
          <a:stretch>
            <a:fillRect/>
          </a:stretch>
        </p:blipFill>
        <p:spPr>
          <a:xfrm>
            <a:off x="6614384" y="5166700"/>
            <a:ext cx="2149941" cy="932022"/>
          </a:xfrm>
          <a:prstGeom prst="rect">
            <a:avLst/>
          </a:prstGeom>
        </p:spPr>
      </p:pic>
    </p:spTree>
    <p:extLst>
      <p:ext uri="{BB962C8B-B14F-4D97-AF65-F5344CB8AC3E}">
        <p14:creationId xmlns:p14="http://schemas.microsoft.com/office/powerpoint/2010/main" val="418701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EEA46-E01E-2842-9915-CEA18DA23499}"/>
              </a:ext>
            </a:extLst>
          </p:cNvPr>
          <p:cNvSpPr>
            <a:spLocks noGrp="1"/>
          </p:cNvSpPr>
          <p:nvPr>
            <p:ph type="title"/>
          </p:nvPr>
        </p:nvSpPr>
        <p:spPr/>
        <p:txBody>
          <a:bodyPr/>
          <a:lstStyle/>
          <a:p>
            <a:r>
              <a:rPr lang="fr-CA"/>
              <a:t>Comment utiliser cette présentation</a:t>
            </a:r>
          </a:p>
        </p:txBody>
      </p:sp>
      <p:sp>
        <p:nvSpPr>
          <p:cNvPr id="3" name="Content Placeholder 2">
            <a:extLst>
              <a:ext uri="{FF2B5EF4-FFF2-40B4-BE49-F238E27FC236}">
                <a16:creationId xmlns:a16="http://schemas.microsoft.com/office/drawing/2014/main" id="{4F2489A3-0B61-D341-A3D5-451BD4B3C710}"/>
              </a:ext>
            </a:extLst>
          </p:cNvPr>
          <p:cNvSpPr>
            <a:spLocks noGrp="1"/>
          </p:cNvSpPr>
          <p:nvPr>
            <p:ph idx="1"/>
          </p:nvPr>
        </p:nvSpPr>
        <p:spPr/>
        <p:txBody>
          <a:bodyPr>
            <a:normAutofit/>
          </a:bodyPr>
          <a:lstStyle/>
          <a:p>
            <a:pPr marL="0" indent="0">
              <a:lnSpc>
                <a:spcPct val="100000"/>
              </a:lnSpc>
              <a:spcBef>
                <a:spcPts val="1200"/>
              </a:spcBef>
              <a:buNone/>
            </a:pPr>
            <a:r>
              <a:rPr lang="fr-CA" dirty="0"/>
              <a:t>Ce document présente un argumentaire en faveur de l’adoption de la Norme. Il contient des sujets de discussion pour solliciter l’appui des principales parties prenantes, y compris les hauts dirigeants de votre établissement.</a:t>
            </a:r>
          </a:p>
          <a:p>
            <a:pPr marL="0" indent="0">
              <a:lnSpc>
                <a:spcPct val="100000"/>
              </a:lnSpc>
              <a:spcBef>
                <a:spcPts val="1200"/>
              </a:spcBef>
              <a:buNone/>
            </a:pPr>
            <a:r>
              <a:rPr lang="fr-CA" dirty="0"/>
              <a:t>La présentation est un modèle générique vous permettant d’insérer votre contenu et de la personnaliser à l’aide de données propres à votre établissement.</a:t>
            </a:r>
          </a:p>
          <a:p>
            <a:pPr marL="0" indent="0">
              <a:lnSpc>
                <a:spcPct val="100000"/>
              </a:lnSpc>
              <a:spcBef>
                <a:spcPts val="1200"/>
              </a:spcBef>
              <a:buNone/>
            </a:pPr>
            <a:r>
              <a:rPr lang="fr-CA" dirty="0"/>
              <a:t>Elle offre également des notes d’allocution contenant de l’information que vous pourrez adapter à votre ton et à votre style.</a:t>
            </a:r>
          </a:p>
        </p:txBody>
      </p:sp>
      <p:sp>
        <p:nvSpPr>
          <p:cNvPr id="4" name="TextBox 3">
            <a:extLst>
              <a:ext uri="{FF2B5EF4-FFF2-40B4-BE49-F238E27FC236}">
                <a16:creationId xmlns:a16="http://schemas.microsoft.com/office/drawing/2014/main" id="{503AEFC8-48D6-F14F-BEF4-DA5C4472FB01}"/>
              </a:ext>
            </a:extLst>
          </p:cNvPr>
          <p:cNvSpPr txBox="1"/>
          <p:nvPr/>
        </p:nvSpPr>
        <p:spPr>
          <a:xfrm>
            <a:off x="9259740" y="230188"/>
            <a:ext cx="2682240" cy="923330"/>
          </a:xfrm>
          <a:prstGeom prst="rect">
            <a:avLst/>
          </a:prstGeom>
          <a:solidFill>
            <a:srgbClr val="FFFF00"/>
          </a:solidFill>
        </p:spPr>
        <p:txBody>
          <a:bodyPr wrap="square" rtlCol="0">
            <a:spAutoFit/>
          </a:bodyPr>
          <a:lstStyle/>
          <a:p>
            <a:r>
              <a:rPr lang="fr-CA" dirty="0"/>
              <a:t>Retirer cette diapositive de la présentation lorsqu’elle est prête.</a:t>
            </a:r>
          </a:p>
        </p:txBody>
      </p:sp>
    </p:spTree>
    <p:extLst>
      <p:ext uri="{BB962C8B-B14F-4D97-AF65-F5344CB8AC3E}">
        <p14:creationId xmlns:p14="http://schemas.microsoft.com/office/powerpoint/2010/main" val="1174267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0D28-34C1-5A47-934A-BC71C754AF2F}"/>
              </a:ext>
            </a:extLst>
          </p:cNvPr>
          <p:cNvSpPr>
            <a:spLocks noGrp="1"/>
          </p:cNvSpPr>
          <p:nvPr>
            <p:ph type="title"/>
          </p:nvPr>
        </p:nvSpPr>
        <p:spPr/>
        <p:txBody>
          <a:bodyPr/>
          <a:lstStyle/>
          <a:p>
            <a:r>
              <a:rPr lang="fr-CA"/>
              <a:t>La santé mentale des étudiants est une problématique cruciale</a:t>
            </a:r>
          </a:p>
        </p:txBody>
      </p:sp>
      <p:sp>
        <p:nvSpPr>
          <p:cNvPr id="3" name="Content Placeholder 2">
            <a:extLst>
              <a:ext uri="{FF2B5EF4-FFF2-40B4-BE49-F238E27FC236}">
                <a16:creationId xmlns:a16="http://schemas.microsoft.com/office/drawing/2014/main" id="{59CE5FE8-FB0F-5646-AEBC-72D3EB6555CC}"/>
              </a:ext>
            </a:extLst>
          </p:cNvPr>
          <p:cNvSpPr>
            <a:spLocks noGrp="1"/>
          </p:cNvSpPr>
          <p:nvPr>
            <p:ph idx="1"/>
          </p:nvPr>
        </p:nvSpPr>
        <p:spPr>
          <a:xfrm>
            <a:off x="838200" y="2104048"/>
            <a:ext cx="10515600" cy="4486274"/>
          </a:xfrm>
        </p:spPr>
        <p:txBody>
          <a:bodyPr>
            <a:normAutofit/>
          </a:bodyPr>
          <a:lstStyle/>
          <a:p>
            <a:r>
              <a:rPr lang="fr-CA" sz="2400" dirty="0"/>
              <a:t>Au total, les établissements postsecondaires du Canada comptent plus de deux millions d’étudiants. Parmi ceux-ci :</a:t>
            </a:r>
          </a:p>
          <a:p>
            <a:pPr lvl="1"/>
            <a:r>
              <a:rPr lang="fr-CA" sz="2000" dirty="0"/>
              <a:t>Plus de 60 % disent ressentir un stress « supérieur à la moyenne » ou « énorme »</a:t>
            </a:r>
          </a:p>
          <a:p>
            <a:pPr lvl="1"/>
            <a:r>
              <a:rPr lang="fr-CA" sz="2000" dirty="0"/>
              <a:t>Plus de 50 % se sont sentis déprimés au point d’avoir du mal à fonctionner</a:t>
            </a:r>
          </a:p>
          <a:p>
            <a:pPr lvl="1"/>
            <a:r>
              <a:rPr lang="fr-CA" sz="2000" dirty="0"/>
              <a:t>16 % ont sérieusement songé au suicide</a:t>
            </a:r>
          </a:p>
          <a:p>
            <a:r>
              <a:rPr lang="fr-CA" sz="2400" dirty="0"/>
              <a:t>Trois maladies mentales sur quatre sont initialement diagnostiquées entre 16 et 24 ans, une période où bien des gens effectuent ou terminent leurs études postsecondaires.</a:t>
            </a:r>
          </a:p>
        </p:txBody>
      </p:sp>
      <p:sp>
        <p:nvSpPr>
          <p:cNvPr id="4" name="TextBox 3">
            <a:extLst>
              <a:ext uri="{FF2B5EF4-FFF2-40B4-BE49-F238E27FC236}">
                <a16:creationId xmlns:a16="http://schemas.microsoft.com/office/drawing/2014/main" id="{EC847CAD-7BA0-EA42-AEF8-26BD0BD5AA3E}"/>
              </a:ext>
            </a:extLst>
          </p:cNvPr>
          <p:cNvSpPr txBox="1"/>
          <p:nvPr/>
        </p:nvSpPr>
        <p:spPr>
          <a:xfrm>
            <a:off x="6508491" y="5167311"/>
            <a:ext cx="5546766" cy="1569660"/>
          </a:xfrm>
          <a:prstGeom prst="rect">
            <a:avLst/>
          </a:prstGeom>
          <a:noFill/>
        </p:spPr>
        <p:txBody>
          <a:bodyPr wrap="square" rtlCol="0">
            <a:spAutoFit/>
          </a:bodyPr>
          <a:lstStyle/>
          <a:p>
            <a:r>
              <a:rPr lang="fr-CA" sz="2400" i="1" dirty="0">
                <a:solidFill>
                  <a:schemeClr val="accent1"/>
                </a:solidFill>
              </a:rPr>
              <a:t>« La maladie mentale est un problème omniprésent qui touche tous les étudiants à un moment ou à un autre de leur parcours. »</a:t>
            </a:r>
          </a:p>
        </p:txBody>
      </p:sp>
    </p:spTree>
    <p:extLst>
      <p:ext uri="{BB962C8B-B14F-4D97-AF65-F5344CB8AC3E}">
        <p14:creationId xmlns:p14="http://schemas.microsoft.com/office/powerpoint/2010/main" val="416631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BBCBF-A805-3E46-9643-45663C8A0A90}"/>
              </a:ext>
            </a:extLst>
          </p:cNvPr>
          <p:cNvSpPr>
            <a:spLocks noGrp="1"/>
          </p:cNvSpPr>
          <p:nvPr>
            <p:ph type="title"/>
          </p:nvPr>
        </p:nvSpPr>
        <p:spPr/>
        <p:txBody>
          <a:bodyPr/>
          <a:lstStyle/>
          <a:p>
            <a:r>
              <a:rPr lang="fr-CA"/>
              <a:t>Un meilleur soutien pour de meilleurs résultats</a:t>
            </a:r>
          </a:p>
        </p:txBody>
      </p:sp>
      <p:sp>
        <p:nvSpPr>
          <p:cNvPr id="3" name="Content Placeholder 2">
            <a:extLst>
              <a:ext uri="{FF2B5EF4-FFF2-40B4-BE49-F238E27FC236}">
                <a16:creationId xmlns:a16="http://schemas.microsoft.com/office/drawing/2014/main" id="{33355070-8BB8-9F42-9FAC-CE59658BC29B}"/>
              </a:ext>
            </a:extLst>
          </p:cNvPr>
          <p:cNvSpPr>
            <a:spLocks noGrp="1"/>
          </p:cNvSpPr>
          <p:nvPr>
            <p:ph idx="1"/>
          </p:nvPr>
        </p:nvSpPr>
        <p:spPr>
          <a:xfrm>
            <a:off x="838200" y="1988344"/>
            <a:ext cx="10515600" cy="2881311"/>
          </a:xfrm>
        </p:spPr>
        <p:txBody>
          <a:bodyPr>
            <a:noAutofit/>
          </a:bodyPr>
          <a:lstStyle/>
          <a:p>
            <a:r>
              <a:rPr lang="fr-CA" sz="2400" dirty="0"/>
              <a:t>50 % des étudiants font appel aux services de santé mentale offerts sur leur campus</a:t>
            </a:r>
          </a:p>
          <a:p>
            <a:r>
              <a:rPr lang="fr-CA" sz="2400" dirty="0"/>
              <a:t>La santé mentale des étudiants, celle des employés et celle des enseignants se renforcent mutuellement</a:t>
            </a:r>
          </a:p>
          <a:p>
            <a:r>
              <a:rPr lang="fr-CA" sz="2400" dirty="0"/>
              <a:t>Les étudiants qui obtiennent l’aide dont ils ont besoin pour s’épanouir – qu’ils aient ou non une maladie mentale – sont plus susceptibles de réussir leurs cours et de décrocher leur diplôme</a:t>
            </a:r>
          </a:p>
        </p:txBody>
      </p:sp>
      <p:sp>
        <p:nvSpPr>
          <p:cNvPr id="4" name="TextBox 3">
            <a:extLst>
              <a:ext uri="{FF2B5EF4-FFF2-40B4-BE49-F238E27FC236}">
                <a16:creationId xmlns:a16="http://schemas.microsoft.com/office/drawing/2014/main" id="{967710A5-ABEB-6D43-892F-FFFAD68B11B0}"/>
              </a:ext>
            </a:extLst>
          </p:cNvPr>
          <p:cNvSpPr txBox="1"/>
          <p:nvPr/>
        </p:nvSpPr>
        <p:spPr>
          <a:xfrm>
            <a:off x="6283023" y="5024321"/>
            <a:ext cx="5546766" cy="1569660"/>
          </a:xfrm>
          <a:prstGeom prst="rect">
            <a:avLst/>
          </a:prstGeom>
          <a:noFill/>
        </p:spPr>
        <p:txBody>
          <a:bodyPr wrap="square" rtlCol="0">
            <a:spAutoFit/>
          </a:bodyPr>
          <a:lstStyle/>
          <a:p>
            <a:r>
              <a:rPr lang="fr-CA" sz="2400" i="1" dirty="0">
                <a:solidFill>
                  <a:schemeClr val="accent1"/>
                </a:solidFill>
              </a:rPr>
              <a:t>« Il existe un lien entre le bien-être, la présence d’un environnement sécuritaire et sain et la rétention et la diplomation des étudiants. »</a:t>
            </a:r>
          </a:p>
        </p:txBody>
      </p:sp>
    </p:spTree>
    <p:extLst>
      <p:ext uri="{BB962C8B-B14F-4D97-AF65-F5344CB8AC3E}">
        <p14:creationId xmlns:p14="http://schemas.microsoft.com/office/powerpoint/2010/main" val="1220385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5FA26-3F7D-4518-9877-C199C26122CF}"/>
              </a:ext>
            </a:extLst>
          </p:cNvPr>
          <p:cNvSpPr>
            <a:spLocks noGrp="1"/>
          </p:cNvSpPr>
          <p:nvPr>
            <p:ph type="title"/>
          </p:nvPr>
        </p:nvSpPr>
        <p:spPr/>
        <p:txBody>
          <a:bodyPr/>
          <a:lstStyle/>
          <a:p>
            <a:r>
              <a:rPr lang="fr-CA"/>
              <a:t>En quoi cela concerne </a:t>
            </a:r>
            <a:r>
              <a:rPr lang="fr-CA">
                <a:solidFill>
                  <a:srgbClr val="FF0000"/>
                </a:solidFill>
              </a:rPr>
              <a:t>[nom de l’établissement]</a:t>
            </a:r>
          </a:p>
        </p:txBody>
      </p:sp>
      <p:sp>
        <p:nvSpPr>
          <p:cNvPr id="3" name="Content Placeholder 2">
            <a:extLst>
              <a:ext uri="{FF2B5EF4-FFF2-40B4-BE49-F238E27FC236}">
                <a16:creationId xmlns:a16="http://schemas.microsoft.com/office/drawing/2014/main" id="{59BB78AD-564E-461B-815B-08AD3489FD7D}"/>
              </a:ext>
            </a:extLst>
          </p:cNvPr>
          <p:cNvSpPr>
            <a:spLocks noGrp="1"/>
          </p:cNvSpPr>
          <p:nvPr>
            <p:ph idx="1"/>
          </p:nvPr>
        </p:nvSpPr>
        <p:spPr>
          <a:xfrm>
            <a:off x="838200" y="2150888"/>
            <a:ext cx="10515600" cy="4351338"/>
          </a:xfrm>
        </p:spPr>
        <p:txBody>
          <a:bodyPr/>
          <a:lstStyle/>
          <a:p>
            <a:r>
              <a:rPr lang="fr-CA" dirty="0"/>
              <a:t>Insérez des </a:t>
            </a:r>
            <a:r>
              <a:rPr lang="fr-CA" dirty="0">
                <a:solidFill>
                  <a:srgbClr val="FF0000"/>
                </a:solidFill>
              </a:rPr>
              <a:t>faits ou des statistiques</a:t>
            </a:r>
            <a:r>
              <a:rPr lang="fr-CA" dirty="0"/>
              <a:t> (si disponibles) révélant les </a:t>
            </a:r>
            <a:r>
              <a:rPr lang="fr-CA" dirty="0">
                <a:solidFill>
                  <a:srgbClr val="FF0000"/>
                </a:solidFill>
              </a:rPr>
              <a:t>besoins et les occasions</a:t>
            </a:r>
            <a:r>
              <a:rPr lang="fr-CA" dirty="0"/>
              <a:t> présents dans votre établissement, de même que les effets potentiels pouvant être générés par l’adoption de </a:t>
            </a:r>
            <a:r>
              <a:rPr lang="fr-CA"/>
              <a:t>la Norme; </a:t>
            </a:r>
            <a:r>
              <a:rPr lang="fr-CA" dirty="0"/>
              <a:t>en gros, vous devez présenter des </a:t>
            </a:r>
            <a:r>
              <a:rPr lang="fr-CA" dirty="0">
                <a:solidFill>
                  <a:srgbClr val="FF0000"/>
                </a:solidFill>
              </a:rPr>
              <a:t>points de données propres à votre établissement</a:t>
            </a:r>
            <a:r>
              <a:rPr lang="fr-CA" dirty="0"/>
              <a:t> à l’appui de votre dossier.</a:t>
            </a:r>
          </a:p>
          <a:p>
            <a:pPr lvl="1"/>
            <a:endParaRPr lang="en-CA" dirty="0"/>
          </a:p>
        </p:txBody>
      </p:sp>
    </p:spTree>
    <p:extLst>
      <p:ext uri="{BB962C8B-B14F-4D97-AF65-F5344CB8AC3E}">
        <p14:creationId xmlns:p14="http://schemas.microsoft.com/office/powerpoint/2010/main" val="173482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4ED31-9FB7-A749-92B3-A141D7F186DE}"/>
              </a:ext>
            </a:extLst>
          </p:cNvPr>
          <p:cNvSpPr>
            <a:spLocks noGrp="1"/>
          </p:cNvSpPr>
          <p:nvPr>
            <p:ph type="title"/>
          </p:nvPr>
        </p:nvSpPr>
        <p:spPr/>
        <p:txBody>
          <a:bodyPr/>
          <a:lstStyle/>
          <a:p>
            <a:r>
              <a:rPr lang="fr-CA"/>
              <a:t>Pourquoi une norme nationale?</a:t>
            </a:r>
          </a:p>
        </p:txBody>
      </p:sp>
      <p:sp>
        <p:nvSpPr>
          <p:cNvPr id="3" name="Content Placeholder 2">
            <a:extLst>
              <a:ext uri="{FF2B5EF4-FFF2-40B4-BE49-F238E27FC236}">
                <a16:creationId xmlns:a16="http://schemas.microsoft.com/office/drawing/2014/main" id="{6467AAD5-4665-784B-AA0A-D870D3594007}"/>
              </a:ext>
            </a:extLst>
          </p:cNvPr>
          <p:cNvSpPr>
            <a:spLocks noGrp="1"/>
          </p:cNvSpPr>
          <p:nvPr>
            <p:ph idx="1"/>
          </p:nvPr>
        </p:nvSpPr>
        <p:spPr>
          <a:xfrm>
            <a:off x="838200" y="1567542"/>
            <a:ext cx="10515600" cy="4625994"/>
          </a:xfrm>
        </p:spPr>
        <p:txBody>
          <a:bodyPr>
            <a:normAutofit fontScale="92500" lnSpcReduction="10000"/>
          </a:bodyPr>
          <a:lstStyle/>
          <a:p>
            <a:r>
              <a:rPr lang="fr-CA" dirty="0"/>
              <a:t>La </a:t>
            </a:r>
            <a:r>
              <a:rPr lang="fr-CA" b="1" dirty="0"/>
              <a:t>Norme nationale du Canada sur la santé et le bien-être pour les étudiants du postsecondaire</a:t>
            </a:r>
            <a:r>
              <a:rPr lang="fr-CA" dirty="0"/>
              <a:t> est un ensemble de lignes directrices d’application volontaire ayant pour but de susciter la création de nouvelles stratégies de santé mentale et de renforcer les stratégies existantes.</a:t>
            </a:r>
          </a:p>
          <a:p>
            <a:r>
              <a:rPr lang="fr-CA" dirty="0"/>
              <a:t>Elle a été élaborée sur une période de deux ans à la lumière de vastes consultations, de recherches et de dialogues avec des parties prenantes du secteur de l’éducation postsecondaire menés à l’échelle du pays.</a:t>
            </a:r>
          </a:p>
          <a:p>
            <a:r>
              <a:rPr lang="fr-CA" dirty="0"/>
              <a:t>La Norme véhicule des mesures et des messages cohérents visant à sensibiliser les gens, à réduire la stigmatisation et à susciter des résultats positifs en santé mentale.</a:t>
            </a:r>
          </a:p>
          <a:p>
            <a:r>
              <a:rPr lang="fr-CA" dirty="0"/>
              <a:t>Elle promeut la création d’environnements d’apprentissage plus sains et l’acquisition de compétences aidant les étudiants à réussir.</a:t>
            </a:r>
          </a:p>
        </p:txBody>
      </p:sp>
    </p:spTree>
    <p:extLst>
      <p:ext uri="{BB962C8B-B14F-4D97-AF65-F5344CB8AC3E}">
        <p14:creationId xmlns:p14="http://schemas.microsoft.com/office/powerpoint/2010/main" val="125999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1E4AC-AED1-FB45-B407-B9F8C8E21C0C}"/>
              </a:ext>
            </a:extLst>
          </p:cNvPr>
          <p:cNvSpPr>
            <a:spLocks noGrp="1"/>
          </p:cNvSpPr>
          <p:nvPr>
            <p:ph type="title"/>
          </p:nvPr>
        </p:nvSpPr>
        <p:spPr/>
        <p:txBody>
          <a:bodyPr/>
          <a:lstStyle/>
          <a:p>
            <a:r>
              <a:rPr lang="fr-CA" dirty="0"/>
              <a:t>Qu’est-ce que la Norme?</a:t>
            </a:r>
          </a:p>
        </p:txBody>
      </p:sp>
      <p:sp>
        <p:nvSpPr>
          <p:cNvPr id="3" name="Content Placeholder 2">
            <a:extLst>
              <a:ext uri="{FF2B5EF4-FFF2-40B4-BE49-F238E27FC236}">
                <a16:creationId xmlns:a16="http://schemas.microsoft.com/office/drawing/2014/main" id="{A808E90D-D77E-D74D-942B-9E5DF66C50F6}"/>
              </a:ext>
            </a:extLst>
          </p:cNvPr>
          <p:cNvSpPr>
            <a:spLocks noGrp="1"/>
          </p:cNvSpPr>
          <p:nvPr>
            <p:ph idx="1"/>
          </p:nvPr>
        </p:nvSpPr>
        <p:spPr/>
        <p:txBody>
          <a:bodyPr/>
          <a:lstStyle/>
          <a:p>
            <a:r>
              <a:rPr lang="fr-CA"/>
              <a:t>Des indications pouvant être adaptées à nos besoins</a:t>
            </a:r>
          </a:p>
          <a:p>
            <a:r>
              <a:rPr lang="fr-CA"/>
              <a:t>Des actions recommandées dans des domaines clés pour la création d’un cadre correspondant à notre mission et à nos valeurs</a:t>
            </a:r>
          </a:p>
          <a:p>
            <a:r>
              <a:rPr lang="fr-CA"/>
              <a:t>Principaux domaines d’action :</a:t>
            </a:r>
          </a:p>
          <a:p>
            <a:endParaRPr lang="en-US" dirty="0"/>
          </a:p>
        </p:txBody>
      </p:sp>
      <p:graphicFrame>
        <p:nvGraphicFramePr>
          <p:cNvPr id="4" name="Table 4">
            <a:extLst>
              <a:ext uri="{FF2B5EF4-FFF2-40B4-BE49-F238E27FC236}">
                <a16:creationId xmlns:a16="http://schemas.microsoft.com/office/drawing/2014/main" id="{B4F3B586-4AF3-E04A-945E-D2E6F7B36513}"/>
              </a:ext>
            </a:extLst>
          </p:cNvPr>
          <p:cNvGraphicFramePr>
            <a:graphicFrameLocks noGrp="1"/>
          </p:cNvGraphicFramePr>
          <p:nvPr>
            <p:extLst>
              <p:ext uri="{D42A27DB-BD31-4B8C-83A1-F6EECF244321}">
                <p14:modId xmlns:p14="http://schemas.microsoft.com/office/powerpoint/2010/main" val="3095130863"/>
              </p:ext>
            </p:extLst>
          </p:nvPr>
        </p:nvGraphicFramePr>
        <p:xfrm>
          <a:off x="838200" y="3696494"/>
          <a:ext cx="10515600" cy="2225040"/>
        </p:xfrm>
        <a:graphic>
          <a:graphicData uri="http://schemas.openxmlformats.org/drawingml/2006/table">
            <a:tbl>
              <a:tblPr>
                <a:tableStyleId>{5C22544A-7EE6-4342-B048-85BDC9FD1C3A}</a:tableStyleId>
              </a:tblPr>
              <a:tblGrid>
                <a:gridCol w="5257800">
                  <a:extLst>
                    <a:ext uri="{9D8B030D-6E8A-4147-A177-3AD203B41FA5}">
                      <a16:colId xmlns:a16="http://schemas.microsoft.com/office/drawing/2014/main" val="3284650803"/>
                    </a:ext>
                  </a:extLst>
                </a:gridCol>
                <a:gridCol w="5257800">
                  <a:extLst>
                    <a:ext uri="{9D8B030D-6E8A-4147-A177-3AD203B41FA5}">
                      <a16:colId xmlns:a16="http://schemas.microsoft.com/office/drawing/2014/main" val="3258112127"/>
                    </a:ext>
                  </a:extLst>
                </a:gridCol>
              </a:tblGrid>
              <a:tr h="370840">
                <a:tc>
                  <a:txBody>
                    <a:bodyPr/>
                    <a:lstStyle/>
                    <a:p>
                      <a:pPr marL="285750" indent="-285750">
                        <a:buFont typeface="Arial" panose="020B0604020202020204" pitchFamily="34" charset="0"/>
                        <a:buChar char="•"/>
                      </a:pPr>
                      <a:r>
                        <a:rPr lang="fr-CA" sz="2800"/>
                        <a:t>Leadership</a:t>
                      </a:r>
                    </a:p>
                    <a:p>
                      <a:pPr marL="285750" indent="-285750">
                        <a:buFont typeface="Arial" panose="020B0604020202020204" pitchFamily="34" charset="0"/>
                        <a:buChar char="•"/>
                      </a:pPr>
                      <a:r>
                        <a:rPr lang="fr-CA" sz="2800"/>
                        <a:t>Protection de la vie privée et confidentialité</a:t>
                      </a:r>
                    </a:p>
                    <a:p>
                      <a:pPr marL="285750" indent="-285750">
                        <a:buFont typeface="Arial" panose="020B0604020202020204" pitchFamily="34" charset="0"/>
                        <a:buChar char="•"/>
                      </a:pPr>
                      <a:r>
                        <a:rPr lang="fr-CA" sz="2800"/>
                        <a:t>Planification</a:t>
                      </a:r>
                    </a:p>
                    <a:p>
                      <a:pPr marL="285750" indent="-285750">
                        <a:buFont typeface="Arial" panose="020B0604020202020204" pitchFamily="34" charset="0"/>
                        <a:buChar char="•"/>
                      </a:pPr>
                      <a:r>
                        <a:rPr lang="fr-CA" sz="2800"/>
                        <a:t>Évaluation</a:t>
                      </a:r>
                    </a:p>
                  </a:txBody>
                  <a:tcPr/>
                </a:tc>
                <a:tc>
                  <a:txBody>
                    <a:bodyPr/>
                    <a:lstStyle/>
                    <a:p>
                      <a:pPr marL="285750" indent="-285750">
                        <a:buFont typeface="Arial" panose="020B0604020202020204" pitchFamily="34" charset="0"/>
                        <a:buChar char="•"/>
                      </a:pPr>
                      <a:r>
                        <a:rPr lang="fr-CA" sz="2800"/>
                        <a:t>Politiques et pratiques</a:t>
                      </a:r>
                    </a:p>
                    <a:p>
                      <a:pPr marL="285750" indent="-285750">
                        <a:buFont typeface="Arial" panose="020B0604020202020204" pitchFamily="34" charset="0"/>
                        <a:buChar char="•"/>
                      </a:pPr>
                      <a:r>
                        <a:rPr lang="fr-CA" sz="2800"/>
                        <a:t>Engagement des intervenants</a:t>
                      </a:r>
                    </a:p>
                    <a:p>
                      <a:pPr marL="285750" indent="-285750">
                        <a:buFont typeface="Arial" panose="020B0604020202020204" pitchFamily="34" charset="0"/>
                        <a:buChar char="•"/>
                      </a:pPr>
                      <a:r>
                        <a:rPr lang="fr-CA" sz="2800"/>
                        <a:t>Élaboration de stratégies</a:t>
                      </a:r>
                    </a:p>
                    <a:p>
                      <a:pPr marL="285750" indent="-285750">
                        <a:buFont typeface="Arial" panose="020B0604020202020204" pitchFamily="34" charset="0"/>
                        <a:buChar char="•"/>
                      </a:pPr>
                      <a:r>
                        <a:rPr lang="fr-CA" sz="2800"/>
                        <a:t>Amélioration continue</a:t>
                      </a:r>
                    </a:p>
                  </a:txBody>
                  <a:tcPr/>
                </a:tc>
                <a:extLst>
                  <a:ext uri="{0D108BD9-81ED-4DB2-BD59-A6C34878D82A}">
                    <a16:rowId xmlns:a16="http://schemas.microsoft.com/office/drawing/2014/main" val="3198981925"/>
                  </a:ext>
                </a:extLst>
              </a:tr>
            </a:tbl>
          </a:graphicData>
        </a:graphic>
      </p:graphicFrame>
    </p:spTree>
    <p:extLst>
      <p:ext uri="{BB962C8B-B14F-4D97-AF65-F5344CB8AC3E}">
        <p14:creationId xmlns:p14="http://schemas.microsoft.com/office/powerpoint/2010/main" val="951549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78F0-D863-094E-845A-3C2703A3E1C8}"/>
              </a:ext>
            </a:extLst>
          </p:cNvPr>
          <p:cNvSpPr>
            <a:spLocks noGrp="1"/>
          </p:cNvSpPr>
          <p:nvPr>
            <p:ph type="title"/>
          </p:nvPr>
        </p:nvSpPr>
        <p:spPr/>
        <p:txBody>
          <a:bodyPr/>
          <a:lstStyle/>
          <a:p>
            <a:r>
              <a:rPr lang="fr-CA"/>
              <a:t>Pourquoi nous avons besoin de votre soutien</a:t>
            </a:r>
          </a:p>
        </p:txBody>
      </p:sp>
      <p:sp>
        <p:nvSpPr>
          <p:cNvPr id="3" name="Content Placeholder 2">
            <a:extLst>
              <a:ext uri="{FF2B5EF4-FFF2-40B4-BE49-F238E27FC236}">
                <a16:creationId xmlns:a16="http://schemas.microsoft.com/office/drawing/2014/main" id="{77206149-4ECD-F147-94D9-FD2FBCE6065B}"/>
              </a:ext>
            </a:extLst>
          </p:cNvPr>
          <p:cNvSpPr>
            <a:spLocks noGrp="1"/>
          </p:cNvSpPr>
          <p:nvPr>
            <p:ph idx="1"/>
          </p:nvPr>
        </p:nvSpPr>
        <p:spPr/>
        <p:txBody>
          <a:bodyPr/>
          <a:lstStyle/>
          <a:p>
            <a:r>
              <a:rPr lang="fr-CA" dirty="0"/>
              <a:t>Pour entreprendre le processus de mise en œuvre de la Norme, nous aurons besoin d’un engagement pluriannuel sur le plan du changement et des ressources.</a:t>
            </a:r>
          </a:p>
          <a:p>
            <a:r>
              <a:rPr lang="fr-CA" dirty="0"/>
              <a:t>Votre appui démontre cet engagement aux étudiants et aux autres partenaires et aidera à les rallier à notre cause.</a:t>
            </a:r>
          </a:p>
          <a:p>
            <a:r>
              <a:rPr lang="fr-CA" dirty="0"/>
              <a:t>À titre de champion, vous avez la possibilité d’accroître la visibilité de cette initiative, de lui imprimer un élan durable et de renforcer la responsabilisation.</a:t>
            </a:r>
          </a:p>
        </p:txBody>
      </p:sp>
      <p:sp>
        <p:nvSpPr>
          <p:cNvPr id="4" name="TextBox 3">
            <a:extLst>
              <a:ext uri="{FF2B5EF4-FFF2-40B4-BE49-F238E27FC236}">
                <a16:creationId xmlns:a16="http://schemas.microsoft.com/office/drawing/2014/main" id="{2ADD657D-6892-C442-8DE0-270472D6676B}"/>
              </a:ext>
            </a:extLst>
          </p:cNvPr>
          <p:cNvSpPr txBox="1"/>
          <p:nvPr/>
        </p:nvSpPr>
        <p:spPr>
          <a:xfrm>
            <a:off x="5729725" y="5527894"/>
            <a:ext cx="6223660" cy="954107"/>
          </a:xfrm>
          <a:prstGeom prst="rect">
            <a:avLst/>
          </a:prstGeom>
          <a:noFill/>
        </p:spPr>
        <p:txBody>
          <a:bodyPr wrap="square" rtlCol="0">
            <a:spAutoFit/>
          </a:bodyPr>
          <a:lstStyle/>
          <a:p>
            <a:r>
              <a:rPr lang="fr-CA" sz="2800" i="1" dirty="0">
                <a:solidFill>
                  <a:schemeClr val="accent1"/>
                </a:solidFill>
              </a:rPr>
              <a:t>« La santé mentale des étudiants est un engagement permanent. »</a:t>
            </a:r>
          </a:p>
        </p:txBody>
      </p:sp>
    </p:spTree>
    <p:extLst>
      <p:ext uri="{BB962C8B-B14F-4D97-AF65-F5344CB8AC3E}">
        <p14:creationId xmlns:p14="http://schemas.microsoft.com/office/powerpoint/2010/main" val="1741041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C4FD2-4390-D947-B23B-254CC436AC30}"/>
              </a:ext>
            </a:extLst>
          </p:cNvPr>
          <p:cNvSpPr>
            <a:spLocks noGrp="1"/>
          </p:cNvSpPr>
          <p:nvPr>
            <p:ph type="title"/>
          </p:nvPr>
        </p:nvSpPr>
        <p:spPr/>
        <p:txBody>
          <a:bodyPr/>
          <a:lstStyle/>
          <a:p>
            <a:r>
              <a:rPr lang="fr-CA"/>
              <a:t>Pour en savoir plus</a:t>
            </a:r>
          </a:p>
        </p:txBody>
      </p:sp>
      <p:sp>
        <p:nvSpPr>
          <p:cNvPr id="3" name="Content Placeholder 2">
            <a:extLst>
              <a:ext uri="{FF2B5EF4-FFF2-40B4-BE49-F238E27FC236}">
                <a16:creationId xmlns:a16="http://schemas.microsoft.com/office/drawing/2014/main" id="{F2DD9BCF-3522-BC47-A885-1F47A84A6514}"/>
              </a:ext>
            </a:extLst>
          </p:cNvPr>
          <p:cNvSpPr>
            <a:spLocks noGrp="1"/>
          </p:cNvSpPr>
          <p:nvPr>
            <p:ph sz="half" idx="1"/>
          </p:nvPr>
        </p:nvSpPr>
        <p:spPr>
          <a:xfrm>
            <a:off x="833708" y="1690688"/>
            <a:ext cx="5181600" cy="4351338"/>
          </a:xfrm>
        </p:spPr>
        <p:txBody>
          <a:bodyPr/>
          <a:lstStyle/>
          <a:p>
            <a:pPr marL="0" indent="0" algn="ctr">
              <a:buNone/>
            </a:pPr>
            <a:r>
              <a:rPr lang="fr-CA" dirty="0"/>
              <a:t>Commission de la santé mentale du Canada</a:t>
            </a:r>
          </a:p>
          <a:p>
            <a:pPr marL="0" indent="0" algn="ctr">
              <a:buNone/>
            </a:pPr>
            <a:endParaRPr lang="fr-CA" dirty="0"/>
          </a:p>
          <a:p>
            <a:pPr marL="0" indent="0" algn="ctr">
              <a:buNone/>
            </a:pPr>
            <a:r>
              <a:rPr lang="fr-CA" sz="1600" dirty="0">
                <a:hlinkClick r:id="rId3"/>
              </a:rPr>
              <a:t>mentalhealthcommission.ca/</a:t>
            </a:r>
            <a:r>
              <a:rPr lang="fr-CA" sz="1600" dirty="0" err="1">
                <a:hlinkClick r:id="rId3"/>
              </a:rPr>
              <a:t>Francais</a:t>
            </a:r>
            <a:r>
              <a:rPr lang="fr-CA" sz="1600" dirty="0">
                <a:hlinkClick r:id="rId3"/>
              </a:rPr>
              <a:t>/</a:t>
            </a:r>
            <a:r>
              <a:rPr lang="fr-CA" sz="1600" dirty="0" err="1">
                <a:hlinkClick r:id="rId3"/>
              </a:rPr>
              <a:t>normeetudiants</a:t>
            </a:r>
            <a:endParaRPr lang="fr-CA" sz="1600" dirty="0">
              <a:hlinkClick r:id="rId3"/>
            </a:endParaRPr>
          </a:p>
        </p:txBody>
      </p:sp>
      <p:sp>
        <p:nvSpPr>
          <p:cNvPr id="4" name="Content Placeholder 3">
            <a:extLst>
              <a:ext uri="{FF2B5EF4-FFF2-40B4-BE49-F238E27FC236}">
                <a16:creationId xmlns:a16="http://schemas.microsoft.com/office/drawing/2014/main" id="{637B721D-B989-B046-A262-0117BA68A3B0}"/>
              </a:ext>
            </a:extLst>
          </p:cNvPr>
          <p:cNvSpPr>
            <a:spLocks noGrp="1"/>
          </p:cNvSpPr>
          <p:nvPr>
            <p:ph sz="half" idx="2"/>
          </p:nvPr>
        </p:nvSpPr>
        <p:spPr>
          <a:xfrm>
            <a:off x="6176692" y="1694466"/>
            <a:ext cx="5181600" cy="4351338"/>
          </a:xfrm>
        </p:spPr>
        <p:txBody>
          <a:bodyPr/>
          <a:lstStyle/>
          <a:p>
            <a:pPr marL="0" indent="0" algn="ctr">
              <a:buNone/>
            </a:pPr>
            <a:r>
              <a:rPr lang="fr-CA" dirty="0"/>
              <a:t>Groupe CSA</a:t>
            </a:r>
            <a:br>
              <a:rPr lang="fr-CA" dirty="0"/>
            </a:br>
            <a:endParaRPr lang="fr-CA" dirty="0"/>
          </a:p>
          <a:p>
            <a:pPr marL="0" indent="0" algn="ctr">
              <a:buNone/>
            </a:pPr>
            <a:endParaRPr lang="fr-CA" dirty="0"/>
          </a:p>
          <a:p>
            <a:pPr marL="0" indent="0" algn="ctr">
              <a:buNone/>
            </a:pPr>
            <a:r>
              <a:rPr lang="fr-CA" sz="1600" dirty="0">
                <a:hlinkClick r:id="rId4"/>
              </a:rPr>
              <a:t>https://store.csagroup.org/ccrz__ProductDetails?viewState=DetailView&amp;cartID=&amp;portalUser=&amp;store=&amp;cclcl=fr_CA&amp;sku=CSA%20Z2003%3A20</a:t>
            </a:r>
            <a:r>
              <a:rPr lang="fr-CA" sz="1600" dirty="0"/>
              <a:t> </a:t>
            </a:r>
          </a:p>
          <a:p>
            <a:pPr marL="0" indent="0" algn="ctr">
              <a:buNone/>
            </a:pPr>
            <a:endParaRPr lang="en-US" dirty="0"/>
          </a:p>
        </p:txBody>
      </p:sp>
      <p:pic>
        <p:nvPicPr>
          <p:cNvPr id="7" name="Picture 6" descr="A picture containing clock&#10;&#10;Description automatically generated">
            <a:extLst>
              <a:ext uri="{FF2B5EF4-FFF2-40B4-BE49-F238E27FC236}">
                <a16:creationId xmlns:a16="http://schemas.microsoft.com/office/drawing/2014/main" id="{22FD104D-1D03-4326-BFEF-37D588EEDF37}"/>
              </a:ext>
            </a:extLst>
          </p:cNvPr>
          <p:cNvPicPr>
            <a:picLocks noChangeAspect="1"/>
          </p:cNvPicPr>
          <p:nvPr/>
        </p:nvPicPr>
        <p:blipFill>
          <a:blip r:embed="rId5"/>
          <a:stretch>
            <a:fillRect/>
          </a:stretch>
        </p:blipFill>
        <p:spPr>
          <a:xfrm>
            <a:off x="2104385" y="4403163"/>
            <a:ext cx="2640245" cy="998230"/>
          </a:xfrm>
          <a:prstGeom prst="rect">
            <a:avLst/>
          </a:prstGeom>
        </p:spPr>
      </p:pic>
      <p:pic>
        <p:nvPicPr>
          <p:cNvPr id="8" name="Picture 7">
            <a:extLst>
              <a:ext uri="{FF2B5EF4-FFF2-40B4-BE49-F238E27FC236}">
                <a16:creationId xmlns:a16="http://schemas.microsoft.com/office/drawing/2014/main" id="{208BE04B-FE87-49FD-8580-98827CEA3493}"/>
              </a:ext>
            </a:extLst>
          </p:cNvPr>
          <p:cNvPicPr>
            <a:picLocks noChangeAspect="1"/>
          </p:cNvPicPr>
          <p:nvPr/>
        </p:nvPicPr>
        <p:blipFill>
          <a:blip r:embed="rId6"/>
          <a:stretch>
            <a:fillRect/>
          </a:stretch>
        </p:blipFill>
        <p:spPr>
          <a:xfrm>
            <a:off x="7937674" y="4697523"/>
            <a:ext cx="2149941" cy="932022"/>
          </a:xfrm>
          <a:prstGeom prst="rect">
            <a:avLst/>
          </a:prstGeom>
        </p:spPr>
      </p:pic>
    </p:spTree>
    <p:extLst>
      <p:ext uri="{BB962C8B-B14F-4D97-AF65-F5344CB8AC3E}">
        <p14:creationId xmlns:p14="http://schemas.microsoft.com/office/powerpoint/2010/main" val="3535466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40AE3E4FFED441AE9FE3BCC0A99FE5" ma:contentTypeVersion="12" ma:contentTypeDescription="Create a new document." ma:contentTypeScope="" ma:versionID="a3c09231310a8cead3316e80d303a71f">
  <xsd:schema xmlns:xsd="http://www.w3.org/2001/XMLSchema" xmlns:xs="http://www.w3.org/2001/XMLSchema" xmlns:p="http://schemas.microsoft.com/office/2006/metadata/properties" xmlns:ns3="d47dbd78-e315-43cd-a76e-c9e9cad5abfa" xmlns:ns4="dd0f1cf5-02e1-4e34-b303-96a11455ae55" targetNamespace="http://schemas.microsoft.com/office/2006/metadata/properties" ma:root="true" ma:fieldsID="8c53a0238aa4efb28a87f1a6004a1903" ns3:_="" ns4:_="">
    <xsd:import namespace="d47dbd78-e315-43cd-a76e-c9e9cad5abfa"/>
    <xsd:import namespace="dd0f1cf5-02e1-4e34-b303-96a11455ae5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7dbd78-e315-43cd-a76e-c9e9cad5ab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d0f1cf5-02e1-4e34-b303-96a11455ae5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FE4B6B-7F7B-41F7-931E-0949EB10918E}">
  <ds:schemaRefs>
    <ds:schemaRef ds:uri="dd0f1cf5-02e1-4e34-b303-96a11455ae55"/>
    <ds:schemaRef ds:uri="http://purl.org/dc/terms/"/>
    <ds:schemaRef ds:uri="http://schemas.openxmlformats.org/package/2006/metadata/core-properties"/>
    <ds:schemaRef ds:uri="http://schemas.microsoft.com/office/2006/documentManagement/types"/>
    <ds:schemaRef ds:uri="d47dbd78-e315-43cd-a76e-c9e9cad5abfa"/>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A8BE89F8-B710-41B7-B887-CE82F3477CA2}">
  <ds:schemaRefs>
    <ds:schemaRef ds:uri="http://schemas.microsoft.com/sharepoint/v3/contenttype/forms"/>
  </ds:schemaRefs>
</ds:datastoreItem>
</file>

<file path=customXml/itemProps3.xml><?xml version="1.0" encoding="utf-8"?>
<ds:datastoreItem xmlns:ds="http://schemas.openxmlformats.org/officeDocument/2006/customXml" ds:itemID="{3F5FD876-B4DE-439F-90E4-DD11878129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7dbd78-e315-43cd-a76e-c9e9cad5abfa"/>
    <ds:schemaRef ds:uri="dd0f1cf5-02e1-4e34-b303-96a11455ae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559</TotalTime>
  <Words>1367</Words>
  <Application>Microsoft Office PowerPoint</Application>
  <PresentationFormat>Widescreen</PresentationFormat>
  <Paragraphs>79</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Pourquoi [nom de l’établissement] devrait adopter la Norme nationale du Canada sur la santé et le bien-être pour les étudiants du postsecondaire</vt:lpstr>
      <vt:lpstr>Comment utiliser cette présentation</vt:lpstr>
      <vt:lpstr>La santé mentale des étudiants est une problématique cruciale</vt:lpstr>
      <vt:lpstr>Un meilleur soutien pour de meilleurs résultats</vt:lpstr>
      <vt:lpstr>En quoi cela concerne [nom de l’établissement]</vt:lpstr>
      <vt:lpstr>Pourquoi une norme nationale?</vt:lpstr>
      <vt:lpstr>Qu’est-ce que la Norme?</vt:lpstr>
      <vt:lpstr>Pourquoi nous avons besoin de votre soutien</vt:lpstr>
      <vt:lpstr>Pour en savoir plus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case for implementing the National Standard of Canada on Mental health and well-being for post-secondary students</dc:title>
  <dc:creator>Ascribe Marketing Communications</dc:creator>
  <cp:lastModifiedBy>Katie Ellis</cp:lastModifiedBy>
  <cp:revision>98</cp:revision>
  <dcterms:created xsi:type="dcterms:W3CDTF">2020-08-20T16:35:38Z</dcterms:created>
  <dcterms:modified xsi:type="dcterms:W3CDTF">2020-10-05T12:25:56Z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0x0101005A40AE3E4FFED441AE9FE3BCC0A99FE5</vt:lpwstr>
  </property>
</Properties>
</file>