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24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8" d="100"/>
          <a:sy n="118" d="100"/>
        </p:scale>
        <p:origin x="-50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CCA93-DCCE-40E3-B7BB-DDB806351462}"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451CDB9F-E161-445B-B160-F372DF4A7EB7}">
      <dgm:prSet phldrT="[Text]"/>
      <dgm:spPr/>
      <dgm:t>
        <a:bodyPr/>
        <a:lstStyle/>
        <a:p>
          <a:r>
            <a:rPr lang="en-US" dirty="0" smtClean="0"/>
            <a:t>Integrating Family Support into Mental Health Services</a:t>
          </a:r>
          <a:endParaRPr lang="en-US" dirty="0"/>
        </a:p>
      </dgm:t>
    </dgm:pt>
    <dgm:pt modelId="{815FC72F-E756-4CAB-8FE0-9297820CA760}" type="parTrans" cxnId="{41EFEA64-A672-4ED2-B0BC-1DC753ED8C2F}">
      <dgm:prSet/>
      <dgm:spPr/>
      <dgm:t>
        <a:bodyPr/>
        <a:lstStyle/>
        <a:p>
          <a:endParaRPr lang="en-US"/>
        </a:p>
      </dgm:t>
    </dgm:pt>
    <dgm:pt modelId="{382C4FC3-4371-45BB-B4AE-1391CE4E15A4}" type="sibTrans" cxnId="{41EFEA64-A672-4ED2-B0BC-1DC753ED8C2F}">
      <dgm:prSet/>
      <dgm:spPr/>
      <dgm:t>
        <a:bodyPr/>
        <a:lstStyle/>
        <a:p>
          <a:endParaRPr lang="en-US"/>
        </a:p>
      </dgm:t>
    </dgm:pt>
    <dgm:pt modelId="{A5EE258C-C4C9-4A1F-8815-97B6F8E42DF1}">
      <dgm:prSet/>
      <dgm:spPr/>
      <dgm:t>
        <a:bodyPr/>
        <a:lstStyle/>
        <a:p>
          <a:r>
            <a:rPr lang="en-US" smtClean="0"/>
            <a:t>Training and Support for Mental Health Service Providers</a:t>
          </a:r>
          <a:endParaRPr lang="en-US" dirty="0"/>
        </a:p>
      </dgm:t>
    </dgm:pt>
    <dgm:pt modelId="{A5FB968C-E8EC-4C46-8616-88936D4A127A}" type="parTrans" cxnId="{2AD366C1-2986-40CD-8FF2-A8338D73D06C}">
      <dgm:prSet/>
      <dgm:spPr/>
      <dgm:t>
        <a:bodyPr/>
        <a:lstStyle/>
        <a:p>
          <a:endParaRPr lang="en-US"/>
        </a:p>
      </dgm:t>
    </dgm:pt>
    <dgm:pt modelId="{E63A7765-ACF8-4AFA-A5D1-F6C649546EF5}" type="sibTrans" cxnId="{2AD366C1-2986-40CD-8FF2-A8338D73D06C}">
      <dgm:prSet/>
      <dgm:spPr/>
      <dgm:t>
        <a:bodyPr/>
        <a:lstStyle/>
        <a:p>
          <a:endParaRPr lang="en-US"/>
        </a:p>
      </dgm:t>
    </dgm:pt>
    <dgm:pt modelId="{6C6F40A8-AADE-4231-B3BD-8B0B7F5D6AD9}">
      <dgm:prSet/>
      <dgm:spPr/>
      <dgm:t>
        <a:bodyPr/>
        <a:lstStyle/>
        <a:p>
          <a:r>
            <a:rPr lang="en-US" smtClean="0"/>
            <a:t>Government and Policy</a:t>
          </a:r>
          <a:endParaRPr lang="en-US" dirty="0"/>
        </a:p>
      </dgm:t>
    </dgm:pt>
    <dgm:pt modelId="{F1948570-AD08-4A00-80BD-09FA6BCF0DE8}" type="parTrans" cxnId="{BC7092C0-DAF6-4155-AAFE-998C0888A729}">
      <dgm:prSet/>
      <dgm:spPr/>
      <dgm:t>
        <a:bodyPr/>
        <a:lstStyle/>
        <a:p>
          <a:endParaRPr lang="en-US"/>
        </a:p>
      </dgm:t>
    </dgm:pt>
    <dgm:pt modelId="{1F1E9EAC-B973-42FF-BDB1-41B6C7246B2D}" type="sibTrans" cxnId="{BC7092C0-DAF6-4155-AAFE-998C0888A729}">
      <dgm:prSet/>
      <dgm:spPr/>
      <dgm:t>
        <a:bodyPr/>
        <a:lstStyle/>
        <a:p>
          <a:endParaRPr lang="en-US"/>
        </a:p>
      </dgm:t>
    </dgm:pt>
    <dgm:pt modelId="{F11F702C-8EE0-4291-A146-246B7CB0BF1F}">
      <dgm:prSet/>
      <dgm:spPr/>
      <dgm:t>
        <a:bodyPr/>
        <a:lstStyle/>
        <a:p>
          <a:r>
            <a:rPr lang="en-US" smtClean="0"/>
            <a:t>Intersectoral Partnerships</a:t>
          </a:r>
          <a:endParaRPr lang="en-US" dirty="0"/>
        </a:p>
      </dgm:t>
    </dgm:pt>
    <dgm:pt modelId="{4649FF73-F7EE-4255-875F-3DDEE7DF0513}" type="parTrans" cxnId="{55FD70B4-FB2C-46C7-89E8-86E628E9CFAB}">
      <dgm:prSet/>
      <dgm:spPr/>
      <dgm:t>
        <a:bodyPr/>
        <a:lstStyle/>
        <a:p>
          <a:endParaRPr lang="en-US"/>
        </a:p>
      </dgm:t>
    </dgm:pt>
    <dgm:pt modelId="{C61F1005-05E6-47B4-86E1-48A497432376}" type="sibTrans" cxnId="{55FD70B4-FB2C-46C7-89E8-86E628E9CFAB}">
      <dgm:prSet/>
      <dgm:spPr/>
      <dgm:t>
        <a:bodyPr/>
        <a:lstStyle/>
        <a:p>
          <a:endParaRPr lang="en-US"/>
        </a:p>
      </dgm:t>
    </dgm:pt>
    <dgm:pt modelId="{26D69EA2-3D17-4177-A655-AEF687502B7D}">
      <dgm:prSet/>
      <dgm:spPr/>
      <dgm:t>
        <a:bodyPr/>
        <a:lstStyle/>
        <a:p>
          <a:r>
            <a:rPr lang="en-US" smtClean="0"/>
            <a:t>Public Awareness</a:t>
          </a:r>
          <a:endParaRPr lang="en-US" dirty="0"/>
        </a:p>
      </dgm:t>
    </dgm:pt>
    <dgm:pt modelId="{D1C33D94-3DC1-40EC-96F1-ECFD881132BB}" type="parTrans" cxnId="{2C85C1F0-17D3-4E2A-9608-A93216B48291}">
      <dgm:prSet/>
      <dgm:spPr/>
      <dgm:t>
        <a:bodyPr/>
        <a:lstStyle/>
        <a:p>
          <a:endParaRPr lang="en-US"/>
        </a:p>
      </dgm:t>
    </dgm:pt>
    <dgm:pt modelId="{4F89992A-2D80-45FE-931A-79AC1A4FFE76}" type="sibTrans" cxnId="{2C85C1F0-17D3-4E2A-9608-A93216B48291}">
      <dgm:prSet/>
      <dgm:spPr/>
      <dgm:t>
        <a:bodyPr/>
        <a:lstStyle/>
        <a:p>
          <a:endParaRPr lang="en-US"/>
        </a:p>
      </dgm:t>
    </dgm:pt>
    <dgm:pt modelId="{B1E485FF-7158-4297-961A-5F311E45181E}" type="pres">
      <dgm:prSet presAssocID="{03BCCA93-DCCE-40E3-B7BB-DDB806351462}" presName="Name0" presStyleCnt="0">
        <dgm:presLayoutVars>
          <dgm:chMax val="7"/>
          <dgm:chPref val="7"/>
          <dgm:dir/>
        </dgm:presLayoutVars>
      </dgm:prSet>
      <dgm:spPr/>
      <dgm:t>
        <a:bodyPr/>
        <a:lstStyle/>
        <a:p>
          <a:endParaRPr lang="en-US"/>
        </a:p>
      </dgm:t>
    </dgm:pt>
    <dgm:pt modelId="{869F7335-B3C6-4DD0-AC63-921B359B1338}" type="pres">
      <dgm:prSet presAssocID="{03BCCA93-DCCE-40E3-B7BB-DDB806351462}" presName="Name1" presStyleCnt="0"/>
      <dgm:spPr/>
      <dgm:t>
        <a:bodyPr/>
        <a:lstStyle/>
        <a:p>
          <a:endParaRPr lang="en-US"/>
        </a:p>
      </dgm:t>
    </dgm:pt>
    <dgm:pt modelId="{A892F73C-88F2-4FD3-A876-2788AEAA06D7}" type="pres">
      <dgm:prSet presAssocID="{03BCCA93-DCCE-40E3-B7BB-DDB806351462}" presName="cycle" presStyleCnt="0"/>
      <dgm:spPr/>
      <dgm:t>
        <a:bodyPr/>
        <a:lstStyle/>
        <a:p>
          <a:endParaRPr lang="en-US"/>
        </a:p>
      </dgm:t>
    </dgm:pt>
    <dgm:pt modelId="{EF47FBF5-B9F9-4EA7-A6F8-3FE970915E0C}" type="pres">
      <dgm:prSet presAssocID="{03BCCA93-DCCE-40E3-B7BB-DDB806351462}" presName="srcNode" presStyleLbl="node1" presStyleIdx="0" presStyleCnt="5"/>
      <dgm:spPr/>
      <dgm:t>
        <a:bodyPr/>
        <a:lstStyle/>
        <a:p>
          <a:endParaRPr lang="en-US"/>
        </a:p>
      </dgm:t>
    </dgm:pt>
    <dgm:pt modelId="{B7ABBD8D-D3CC-4A15-BB26-B2EE0CA55C92}" type="pres">
      <dgm:prSet presAssocID="{03BCCA93-DCCE-40E3-B7BB-DDB806351462}" presName="conn" presStyleLbl="parChTrans1D2" presStyleIdx="0" presStyleCnt="1"/>
      <dgm:spPr/>
      <dgm:t>
        <a:bodyPr/>
        <a:lstStyle/>
        <a:p>
          <a:endParaRPr lang="en-US"/>
        </a:p>
      </dgm:t>
    </dgm:pt>
    <dgm:pt modelId="{9448FE34-0703-4411-BF93-CE052E61AFCF}" type="pres">
      <dgm:prSet presAssocID="{03BCCA93-DCCE-40E3-B7BB-DDB806351462}" presName="extraNode" presStyleLbl="node1" presStyleIdx="0" presStyleCnt="5"/>
      <dgm:spPr/>
      <dgm:t>
        <a:bodyPr/>
        <a:lstStyle/>
        <a:p>
          <a:endParaRPr lang="en-US"/>
        </a:p>
      </dgm:t>
    </dgm:pt>
    <dgm:pt modelId="{9AD74BFC-A9F8-4E8F-804A-6674F8BBA08D}" type="pres">
      <dgm:prSet presAssocID="{03BCCA93-DCCE-40E3-B7BB-DDB806351462}" presName="dstNode" presStyleLbl="node1" presStyleIdx="0" presStyleCnt="5"/>
      <dgm:spPr/>
      <dgm:t>
        <a:bodyPr/>
        <a:lstStyle/>
        <a:p>
          <a:endParaRPr lang="en-US"/>
        </a:p>
      </dgm:t>
    </dgm:pt>
    <dgm:pt modelId="{18DD9613-D9C8-4074-8CFD-9BBE760EF3FC}" type="pres">
      <dgm:prSet presAssocID="{451CDB9F-E161-445B-B160-F372DF4A7EB7}" presName="text_1" presStyleLbl="node1" presStyleIdx="0" presStyleCnt="5">
        <dgm:presLayoutVars>
          <dgm:bulletEnabled val="1"/>
        </dgm:presLayoutVars>
      </dgm:prSet>
      <dgm:spPr/>
      <dgm:t>
        <a:bodyPr/>
        <a:lstStyle/>
        <a:p>
          <a:endParaRPr lang="en-US"/>
        </a:p>
      </dgm:t>
    </dgm:pt>
    <dgm:pt modelId="{D85D693B-D7BD-4F47-A3A9-F280BC87D1B6}" type="pres">
      <dgm:prSet presAssocID="{451CDB9F-E161-445B-B160-F372DF4A7EB7}" presName="accent_1" presStyleCnt="0"/>
      <dgm:spPr/>
      <dgm:t>
        <a:bodyPr/>
        <a:lstStyle/>
        <a:p>
          <a:endParaRPr lang="en-US"/>
        </a:p>
      </dgm:t>
    </dgm:pt>
    <dgm:pt modelId="{DFD43F9A-51B6-43BC-B835-7697C526A333}" type="pres">
      <dgm:prSet presAssocID="{451CDB9F-E161-445B-B160-F372DF4A7EB7}" presName="accentRepeatNode" presStyleLbl="solidFgAcc1" presStyleIdx="0" presStyleCnt="5"/>
      <dgm:spPr/>
      <dgm:t>
        <a:bodyPr/>
        <a:lstStyle/>
        <a:p>
          <a:endParaRPr lang="en-US"/>
        </a:p>
      </dgm:t>
    </dgm:pt>
    <dgm:pt modelId="{46D555D9-65FC-43FC-AE29-06DF2D88B2F6}" type="pres">
      <dgm:prSet presAssocID="{A5EE258C-C4C9-4A1F-8815-97B6F8E42DF1}" presName="text_2" presStyleLbl="node1" presStyleIdx="1" presStyleCnt="5">
        <dgm:presLayoutVars>
          <dgm:bulletEnabled val="1"/>
        </dgm:presLayoutVars>
      </dgm:prSet>
      <dgm:spPr/>
      <dgm:t>
        <a:bodyPr/>
        <a:lstStyle/>
        <a:p>
          <a:endParaRPr lang="en-US"/>
        </a:p>
      </dgm:t>
    </dgm:pt>
    <dgm:pt modelId="{BB8F6721-B8E5-4CD8-96F4-FB98C48390E5}" type="pres">
      <dgm:prSet presAssocID="{A5EE258C-C4C9-4A1F-8815-97B6F8E42DF1}" presName="accent_2" presStyleCnt="0"/>
      <dgm:spPr/>
      <dgm:t>
        <a:bodyPr/>
        <a:lstStyle/>
        <a:p>
          <a:endParaRPr lang="en-US"/>
        </a:p>
      </dgm:t>
    </dgm:pt>
    <dgm:pt modelId="{7919CF3B-F020-40F4-9F93-AFC640EB5229}" type="pres">
      <dgm:prSet presAssocID="{A5EE258C-C4C9-4A1F-8815-97B6F8E42DF1}" presName="accentRepeatNode" presStyleLbl="solidFgAcc1" presStyleIdx="1" presStyleCnt="5"/>
      <dgm:spPr/>
      <dgm:t>
        <a:bodyPr/>
        <a:lstStyle/>
        <a:p>
          <a:endParaRPr lang="en-US"/>
        </a:p>
      </dgm:t>
    </dgm:pt>
    <dgm:pt modelId="{AF8DB425-9773-4092-9D24-9BD436C1F8C9}" type="pres">
      <dgm:prSet presAssocID="{6C6F40A8-AADE-4231-B3BD-8B0B7F5D6AD9}" presName="text_3" presStyleLbl="node1" presStyleIdx="2" presStyleCnt="5">
        <dgm:presLayoutVars>
          <dgm:bulletEnabled val="1"/>
        </dgm:presLayoutVars>
      </dgm:prSet>
      <dgm:spPr/>
      <dgm:t>
        <a:bodyPr/>
        <a:lstStyle/>
        <a:p>
          <a:endParaRPr lang="en-US"/>
        </a:p>
      </dgm:t>
    </dgm:pt>
    <dgm:pt modelId="{1AADE23C-2B45-4C5D-975C-C78B7E81C7EB}" type="pres">
      <dgm:prSet presAssocID="{6C6F40A8-AADE-4231-B3BD-8B0B7F5D6AD9}" presName="accent_3" presStyleCnt="0"/>
      <dgm:spPr/>
      <dgm:t>
        <a:bodyPr/>
        <a:lstStyle/>
        <a:p>
          <a:endParaRPr lang="en-US"/>
        </a:p>
      </dgm:t>
    </dgm:pt>
    <dgm:pt modelId="{11105188-7D31-4C2D-ABD2-3B9F5463371F}" type="pres">
      <dgm:prSet presAssocID="{6C6F40A8-AADE-4231-B3BD-8B0B7F5D6AD9}" presName="accentRepeatNode" presStyleLbl="solidFgAcc1" presStyleIdx="2" presStyleCnt="5"/>
      <dgm:spPr/>
      <dgm:t>
        <a:bodyPr/>
        <a:lstStyle/>
        <a:p>
          <a:endParaRPr lang="en-US"/>
        </a:p>
      </dgm:t>
    </dgm:pt>
    <dgm:pt modelId="{4A2D7DAC-4060-4246-86DA-AB661475B6A3}" type="pres">
      <dgm:prSet presAssocID="{F11F702C-8EE0-4291-A146-246B7CB0BF1F}" presName="text_4" presStyleLbl="node1" presStyleIdx="3" presStyleCnt="5">
        <dgm:presLayoutVars>
          <dgm:bulletEnabled val="1"/>
        </dgm:presLayoutVars>
      </dgm:prSet>
      <dgm:spPr/>
      <dgm:t>
        <a:bodyPr/>
        <a:lstStyle/>
        <a:p>
          <a:endParaRPr lang="en-US"/>
        </a:p>
      </dgm:t>
    </dgm:pt>
    <dgm:pt modelId="{DC62B0BC-B4C3-44C7-8689-7D91425C9CC7}" type="pres">
      <dgm:prSet presAssocID="{F11F702C-8EE0-4291-A146-246B7CB0BF1F}" presName="accent_4" presStyleCnt="0"/>
      <dgm:spPr/>
      <dgm:t>
        <a:bodyPr/>
        <a:lstStyle/>
        <a:p>
          <a:endParaRPr lang="en-US"/>
        </a:p>
      </dgm:t>
    </dgm:pt>
    <dgm:pt modelId="{BE0179E7-ADFA-440A-9C8F-0F29CF9782EB}" type="pres">
      <dgm:prSet presAssocID="{F11F702C-8EE0-4291-A146-246B7CB0BF1F}" presName="accentRepeatNode" presStyleLbl="solidFgAcc1" presStyleIdx="3" presStyleCnt="5"/>
      <dgm:spPr/>
      <dgm:t>
        <a:bodyPr/>
        <a:lstStyle/>
        <a:p>
          <a:endParaRPr lang="en-US"/>
        </a:p>
      </dgm:t>
    </dgm:pt>
    <dgm:pt modelId="{D2492585-FF88-46F1-B136-196C8C5AE70C}" type="pres">
      <dgm:prSet presAssocID="{26D69EA2-3D17-4177-A655-AEF687502B7D}" presName="text_5" presStyleLbl="node1" presStyleIdx="4" presStyleCnt="5">
        <dgm:presLayoutVars>
          <dgm:bulletEnabled val="1"/>
        </dgm:presLayoutVars>
      </dgm:prSet>
      <dgm:spPr/>
      <dgm:t>
        <a:bodyPr/>
        <a:lstStyle/>
        <a:p>
          <a:endParaRPr lang="en-US"/>
        </a:p>
      </dgm:t>
    </dgm:pt>
    <dgm:pt modelId="{67DDE7D7-7DCE-46F9-86CC-103302EDB675}" type="pres">
      <dgm:prSet presAssocID="{26D69EA2-3D17-4177-A655-AEF687502B7D}" presName="accent_5" presStyleCnt="0"/>
      <dgm:spPr/>
      <dgm:t>
        <a:bodyPr/>
        <a:lstStyle/>
        <a:p>
          <a:endParaRPr lang="en-US"/>
        </a:p>
      </dgm:t>
    </dgm:pt>
    <dgm:pt modelId="{F6B69853-CC5A-4482-8B8C-FE3EDAB8D847}" type="pres">
      <dgm:prSet presAssocID="{26D69EA2-3D17-4177-A655-AEF687502B7D}" presName="accentRepeatNode" presStyleLbl="solidFgAcc1" presStyleIdx="4" presStyleCnt="5"/>
      <dgm:spPr/>
      <dgm:t>
        <a:bodyPr/>
        <a:lstStyle/>
        <a:p>
          <a:endParaRPr lang="en-US"/>
        </a:p>
      </dgm:t>
    </dgm:pt>
  </dgm:ptLst>
  <dgm:cxnLst>
    <dgm:cxn modelId="{5C9ED0DD-21B0-2E42-A951-5E69A741C8CC}" type="presOf" srcId="{03BCCA93-DCCE-40E3-B7BB-DDB806351462}" destId="{B1E485FF-7158-4297-961A-5F311E45181E}" srcOrd="0" destOrd="0" presId="urn:microsoft.com/office/officeart/2008/layout/VerticalCurvedList"/>
    <dgm:cxn modelId="{BC7092C0-DAF6-4155-AAFE-998C0888A729}" srcId="{03BCCA93-DCCE-40E3-B7BB-DDB806351462}" destId="{6C6F40A8-AADE-4231-B3BD-8B0B7F5D6AD9}" srcOrd="2" destOrd="0" parTransId="{F1948570-AD08-4A00-80BD-09FA6BCF0DE8}" sibTransId="{1F1E9EAC-B973-42FF-BDB1-41B6C7246B2D}"/>
    <dgm:cxn modelId="{C504ADEB-523C-1743-938D-9378F154F86D}" type="presOf" srcId="{6C6F40A8-AADE-4231-B3BD-8B0B7F5D6AD9}" destId="{AF8DB425-9773-4092-9D24-9BD436C1F8C9}" srcOrd="0" destOrd="0" presId="urn:microsoft.com/office/officeart/2008/layout/VerticalCurvedList"/>
    <dgm:cxn modelId="{2AD366C1-2986-40CD-8FF2-A8338D73D06C}" srcId="{03BCCA93-DCCE-40E3-B7BB-DDB806351462}" destId="{A5EE258C-C4C9-4A1F-8815-97B6F8E42DF1}" srcOrd="1" destOrd="0" parTransId="{A5FB968C-E8EC-4C46-8616-88936D4A127A}" sibTransId="{E63A7765-ACF8-4AFA-A5D1-F6C649546EF5}"/>
    <dgm:cxn modelId="{41EFEA64-A672-4ED2-B0BC-1DC753ED8C2F}" srcId="{03BCCA93-DCCE-40E3-B7BB-DDB806351462}" destId="{451CDB9F-E161-445B-B160-F372DF4A7EB7}" srcOrd="0" destOrd="0" parTransId="{815FC72F-E756-4CAB-8FE0-9297820CA760}" sibTransId="{382C4FC3-4371-45BB-B4AE-1391CE4E15A4}"/>
    <dgm:cxn modelId="{FC4FD3AA-76F9-8841-81E4-12D08E32CBE4}" type="presOf" srcId="{F11F702C-8EE0-4291-A146-246B7CB0BF1F}" destId="{4A2D7DAC-4060-4246-86DA-AB661475B6A3}" srcOrd="0" destOrd="0" presId="urn:microsoft.com/office/officeart/2008/layout/VerticalCurvedList"/>
    <dgm:cxn modelId="{88437862-73D0-AA4E-9742-ABABD4DDD4A4}" type="presOf" srcId="{382C4FC3-4371-45BB-B4AE-1391CE4E15A4}" destId="{B7ABBD8D-D3CC-4A15-BB26-B2EE0CA55C92}" srcOrd="0" destOrd="0" presId="urn:microsoft.com/office/officeart/2008/layout/VerticalCurvedList"/>
    <dgm:cxn modelId="{C88C7F4D-A610-0D44-94C2-CFC9DA7D1E9D}" type="presOf" srcId="{26D69EA2-3D17-4177-A655-AEF687502B7D}" destId="{D2492585-FF88-46F1-B136-196C8C5AE70C}" srcOrd="0" destOrd="0" presId="urn:microsoft.com/office/officeart/2008/layout/VerticalCurvedList"/>
    <dgm:cxn modelId="{55FD70B4-FB2C-46C7-89E8-86E628E9CFAB}" srcId="{03BCCA93-DCCE-40E3-B7BB-DDB806351462}" destId="{F11F702C-8EE0-4291-A146-246B7CB0BF1F}" srcOrd="3" destOrd="0" parTransId="{4649FF73-F7EE-4255-875F-3DDEE7DF0513}" sibTransId="{C61F1005-05E6-47B4-86E1-48A497432376}"/>
    <dgm:cxn modelId="{44EE476F-1323-DB4A-AF4F-7EADB8A3AAAA}" type="presOf" srcId="{A5EE258C-C4C9-4A1F-8815-97B6F8E42DF1}" destId="{46D555D9-65FC-43FC-AE29-06DF2D88B2F6}" srcOrd="0" destOrd="0" presId="urn:microsoft.com/office/officeart/2008/layout/VerticalCurvedList"/>
    <dgm:cxn modelId="{2C85C1F0-17D3-4E2A-9608-A93216B48291}" srcId="{03BCCA93-DCCE-40E3-B7BB-DDB806351462}" destId="{26D69EA2-3D17-4177-A655-AEF687502B7D}" srcOrd="4" destOrd="0" parTransId="{D1C33D94-3DC1-40EC-96F1-ECFD881132BB}" sibTransId="{4F89992A-2D80-45FE-931A-79AC1A4FFE76}"/>
    <dgm:cxn modelId="{6A9E4BEC-F63E-104B-AF76-D965F942D4EE}" type="presOf" srcId="{451CDB9F-E161-445B-B160-F372DF4A7EB7}" destId="{18DD9613-D9C8-4074-8CFD-9BBE760EF3FC}" srcOrd="0" destOrd="0" presId="urn:microsoft.com/office/officeart/2008/layout/VerticalCurvedList"/>
    <dgm:cxn modelId="{D99673A4-C011-FA44-9DAF-9E503D4C4CBF}" type="presParOf" srcId="{B1E485FF-7158-4297-961A-5F311E45181E}" destId="{869F7335-B3C6-4DD0-AC63-921B359B1338}" srcOrd="0" destOrd="0" presId="urn:microsoft.com/office/officeart/2008/layout/VerticalCurvedList"/>
    <dgm:cxn modelId="{2E5A3655-7B4F-A449-A96A-FDC6592EC14F}" type="presParOf" srcId="{869F7335-B3C6-4DD0-AC63-921B359B1338}" destId="{A892F73C-88F2-4FD3-A876-2788AEAA06D7}" srcOrd="0" destOrd="0" presId="urn:microsoft.com/office/officeart/2008/layout/VerticalCurvedList"/>
    <dgm:cxn modelId="{EFFC5626-7519-0B4D-82B8-13496019C390}" type="presParOf" srcId="{A892F73C-88F2-4FD3-A876-2788AEAA06D7}" destId="{EF47FBF5-B9F9-4EA7-A6F8-3FE970915E0C}" srcOrd="0" destOrd="0" presId="urn:microsoft.com/office/officeart/2008/layout/VerticalCurvedList"/>
    <dgm:cxn modelId="{AB692D41-74C7-F64F-B5B5-5E411B265A96}" type="presParOf" srcId="{A892F73C-88F2-4FD3-A876-2788AEAA06D7}" destId="{B7ABBD8D-D3CC-4A15-BB26-B2EE0CA55C92}" srcOrd="1" destOrd="0" presId="urn:microsoft.com/office/officeart/2008/layout/VerticalCurvedList"/>
    <dgm:cxn modelId="{AC04BEDB-3556-EC4F-A3CC-4C9C2A043266}" type="presParOf" srcId="{A892F73C-88F2-4FD3-A876-2788AEAA06D7}" destId="{9448FE34-0703-4411-BF93-CE052E61AFCF}" srcOrd="2" destOrd="0" presId="urn:microsoft.com/office/officeart/2008/layout/VerticalCurvedList"/>
    <dgm:cxn modelId="{49635B00-4BDC-1F4A-8923-2364E239F38B}" type="presParOf" srcId="{A892F73C-88F2-4FD3-A876-2788AEAA06D7}" destId="{9AD74BFC-A9F8-4E8F-804A-6674F8BBA08D}" srcOrd="3" destOrd="0" presId="urn:microsoft.com/office/officeart/2008/layout/VerticalCurvedList"/>
    <dgm:cxn modelId="{1D3D7706-D6D5-8C4C-BDFE-6374DD665C0C}" type="presParOf" srcId="{869F7335-B3C6-4DD0-AC63-921B359B1338}" destId="{18DD9613-D9C8-4074-8CFD-9BBE760EF3FC}" srcOrd="1" destOrd="0" presId="urn:microsoft.com/office/officeart/2008/layout/VerticalCurvedList"/>
    <dgm:cxn modelId="{CC11B4EF-9FD2-1D43-ACFA-05339608C525}" type="presParOf" srcId="{869F7335-B3C6-4DD0-AC63-921B359B1338}" destId="{D85D693B-D7BD-4F47-A3A9-F280BC87D1B6}" srcOrd="2" destOrd="0" presId="urn:microsoft.com/office/officeart/2008/layout/VerticalCurvedList"/>
    <dgm:cxn modelId="{DCEA943B-53C5-3D49-8A11-A16AFA8A5FD3}" type="presParOf" srcId="{D85D693B-D7BD-4F47-A3A9-F280BC87D1B6}" destId="{DFD43F9A-51B6-43BC-B835-7697C526A333}" srcOrd="0" destOrd="0" presId="urn:microsoft.com/office/officeart/2008/layout/VerticalCurvedList"/>
    <dgm:cxn modelId="{EA793440-674D-834E-99A3-DDF3889FE5BF}" type="presParOf" srcId="{869F7335-B3C6-4DD0-AC63-921B359B1338}" destId="{46D555D9-65FC-43FC-AE29-06DF2D88B2F6}" srcOrd="3" destOrd="0" presId="urn:microsoft.com/office/officeart/2008/layout/VerticalCurvedList"/>
    <dgm:cxn modelId="{9D6B27AF-D0ED-0B40-B773-4650D04973CB}" type="presParOf" srcId="{869F7335-B3C6-4DD0-AC63-921B359B1338}" destId="{BB8F6721-B8E5-4CD8-96F4-FB98C48390E5}" srcOrd="4" destOrd="0" presId="urn:microsoft.com/office/officeart/2008/layout/VerticalCurvedList"/>
    <dgm:cxn modelId="{302D03F4-28DF-0845-9C35-0D1253516A50}" type="presParOf" srcId="{BB8F6721-B8E5-4CD8-96F4-FB98C48390E5}" destId="{7919CF3B-F020-40F4-9F93-AFC640EB5229}" srcOrd="0" destOrd="0" presId="urn:microsoft.com/office/officeart/2008/layout/VerticalCurvedList"/>
    <dgm:cxn modelId="{E0900E5B-1478-5E46-AE04-19C1217DEDBA}" type="presParOf" srcId="{869F7335-B3C6-4DD0-AC63-921B359B1338}" destId="{AF8DB425-9773-4092-9D24-9BD436C1F8C9}" srcOrd="5" destOrd="0" presId="urn:microsoft.com/office/officeart/2008/layout/VerticalCurvedList"/>
    <dgm:cxn modelId="{EA1B0494-00BE-9A40-A951-86B7E7BA3649}" type="presParOf" srcId="{869F7335-B3C6-4DD0-AC63-921B359B1338}" destId="{1AADE23C-2B45-4C5D-975C-C78B7E81C7EB}" srcOrd="6" destOrd="0" presId="urn:microsoft.com/office/officeart/2008/layout/VerticalCurvedList"/>
    <dgm:cxn modelId="{932594F8-FA5E-9C4D-A0AB-A38ACB44A3BD}" type="presParOf" srcId="{1AADE23C-2B45-4C5D-975C-C78B7E81C7EB}" destId="{11105188-7D31-4C2D-ABD2-3B9F5463371F}" srcOrd="0" destOrd="0" presId="urn:microsoft.com/office/officeart/2008/layout/VerticalCurvedList"/>
    <dgm:cxn modelId="{79789C95-BEB7-C642-9008-A5042A4E6AF2}" type="presParOf" srcId="{869F7335-B3C6-4DD0-AC63-921B359B1338}" destId="{4A2D7DAC-4060-4246-86DA-AB661475B6A3}" srcOrd="7" destOrd="0" presId="urn:microsoft.com/office/officeart/2008/layout/VerticalCurvedList"/>
    <dgm:cxn modelId="{23FEC898-FCC6-B74B-97C4-5BC55C8E0866}" type="presParOf" srcId="{869F7335-B3C6-4DD0-AC63-921B359B1338}" destId="{DC62B0BC-B4C3-44C7-8689-7D91425C9CC7}" srcOrd="8" destOrd="0" presId="urn:microsoft.com/office/officeart/2008/layout/VerticalCurvedList"/>
    <dgm:cxn modelId="{73BA21AF-B55A-6F41-BCA5-1179233446CE}" type="presParOf" srcId="{DC62B0BC-B4C3-44C7-8689-7D91425C9CC7}" destId="{BE0179E7-ADFA-440A-9C8F-0F29CF9782EB}" srcOrd="0" destOrd="0" presId="urn:microsoft.com/office/officeart/2008/layout/VerticalCurvedList"/>
    <dgm:cxn modelId="{0F648EFB-5840-B34A-ABB3-7174ED9762E5}" type="presParOf" srcId="{869F7335-B3C6-4DD0-AC63-921B359B1338}" destId="{D2492585-FF88-46F1-B136-196C8C5AE70C}" srcOrd="9" destOrd="0" presId="urn:microsoft.com/office/officeart/2008/layout/VerticalCurvedList"/>
    <dgm:cxn modelId="{2B8BA826-56B8-A74E-9D9C-3CB4FB83FD1B}" type="presParOf" srcId="{869F7335-B3C6-4DD0-AC63-921B359B1338}" destId="{67DDE7D7-7DCE-46F9-86CC-103302EDB675}" srcOrd="10" destOrd="0" presId="urn:microsoft.com/office/officeart/2008/layout/VerticalCurvedList"/>
    <dgm:cxn modelId="{23BDC86B-7391-FD47-AD42-50C0508D04E0}" type="presParOf" srcId="{67DDE7D7-7DCE-46F9-86CC-103302EDB675}" destId="{F6B69853-CC5A-4482-8B8C-FE3EDAB8D8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BBD8D-D3CC-4A15-BB26-B2EE0CA55C92}">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DD9613-D9C8-4074-8CFD-9BBE760EF3FC}">
      <dsp:nvSpPr>
        <dsp:cNvPr id="0" name=""/>
        <dsp:cNvSpPr/>
      </dsp:nvSpPr>
      <dsp:spPr>
        <a:xfrm>
          <a:off x="427226" y="282782"/>
          <a:ext cx="7739890"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Integrating Family Support into Mental Health Services</a:t>
          </a:r>
          <a:endParaRPr lang="en-US" sz="2300" kern="1200" dirty="0"/>
        </a:p>
      </dsp:txBody>
      <dsp:txXfrm>
        <a:off x="427226" y="282782"/>
        <a:ext cx="7739890" cy="565926"/>
      </dsp:txXfrm>
    </dsp:sp>
    <dsp:sp modelId="{DFD43F9A-51B6-43BC-B835-7697C526A333}">
      <dsp:nvSpPr>
        <dsp:cNvPr id="0" name=""/>
        <dsp:cNvSpPr/>
      </dsp:nvSpPr>
      <dsp:spPr>
        <a:xfrm>
          <a:off x="73522" y="212041"/>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D555D9-65FC-43FC-AE29-06DF2D88B2F6}">
      <dsp:nvSpPr>
        <dsp:cNvPr id="0" name=""/>
        <dsp:cNvSpPr/>
      </dsp:nvSpPr>
      <dsp:spPr>
        <a:xfrm>
          <a:off x="832752" y="1131400"/>
          <a:ext cx="7334364"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58420" rIns="58420" bIns="58420" numCol="1" spcCol="1270" anchor="ctr" anchorCtr="0">
          <a:noAutofit/>
        </a:bodyPr>
        <a:lstStyle/>
        <a:p>
          <a:pPr lvl="0" algn="l" defTabSz="1022350">
            <a:lnSpc>
              <a:spcPct val="90000"/>
            </a:lnSpc>
            <a:spcBef>
              <a:spcPct val="0"/>
            </a:spcBef>
            <a:spcAft>
              <a:spcPct val="35000"/>
            </a:spcAft>
          </a:pPr>
          <a:r>
            <a:rPr lang="en-US" sz="2300" kern="1200" smtClean="0"/>
            <a:t>Training and Support for Mental Health Service Providers</a:t>
          </a:r>
          <a:endParaRPr lang="en-US" sz="2300" kern="1200" dirty="0"/>
        </a:p>
      </dsp:txBody>
      <dsp:txXfrm>
        <a:off x="832752" y="1131400"/>
        <a:ext cx="7334364" cy="565926"/>
      </dsp:txXfrm>
    </dsp:sp>
    <dsp:sp modelId="{7919CF3B-F020-40F4-9F93-AFC640EB5229}">
      <dsp:nvSpPr>
        <dsp:cNvPr id="0" name=""/>
        <dsp:cNvSpPr/>
      </dsp:nvSpPr>
      <dsp:spPr>
        <a:xfrm>
          <a:off x="479048" y="1060659"/>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8DB425-9773-4092-9D24-9BD436C1F8C9}">
      <dsp:nvSpPr>
        <dsp:cNvPr id="0" name=""/>
        <dsp:cNvSpPr/>
      </dsp:nvSpPr>
      <dsp:spPr>
        <a:xfrm>
          <a:off x="957216" y="1980018"/>
          <a:ext cx="7209900"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58420" rIns="58420" bIns="58420" numCol="1" spcCol="1270" anchor="ctr" anchorCtr="0">
          <a:noAutofit/>
        </a:bodyPr>
        <a:lstStyle/>
        <a:p>
          <a:pPr lvl="0" algn="l" defTabSz="1022350">
            <a:lnSpc>
              <a:spcPct val="90000"/>
            </a:lnSpc>
            <a:spcBef>
              <a:spcPct val="0"/>
            </a:spcBef>
            <a:spcAft>
              <a:spcPct val="35000"/>
            </a:spcAft>
          </a:pPr>
          <a:r>
            <a:rPr lang="en-US" sz="2300" kern="1200" smtClean="0"/>
            <a:t>Government and Policy</a:t>
          </a:r>
          <a:endParaRPr lang="en-US" sz="2300" kern="1200" dirty="0"/>
        </a:p>
      </dsp:txBody>
      <dsp:txXfrm>
        <a:off x="957216" y="1980018"/>
        <a:ext cx="7209900" cy="565926"/>
      </dsp:txXfrm>
    </dsp:sp>
    <dsp:sp modelId="{11105188-7D31-4C2D-ABD2-3B9F5463371F}">
      <dsp:nvSpPr>
        <dsp:cNvPr id="0" name=""/>
        <dsp:cNvSpPr/>
      </dsp:nvSpPr>
      <dsp:spPr>
        <a:xfrm>
          <a:off x="603512" y="1909277"/>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2D7DAC-4060-4246-86DA-AB661475B6A3}">
      <dsp:nvSpPr>
        <dsp:cNvPr id="0" name=""/>
        <dsp:cNvSpPr/>
      </dsp:nvSpPr>
      <dsp:spPr>
        <a:xfrm>
          <a:off x="832752" y="2828636"/>
          <a:ext cx="7334364"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58420" rIns="58420" bIns="58420" numCol="1" spcCol="1270" anchor="ctr" anchorCtr="0">
          <a:noAutofit/>
        </a:bodyPr>
        <a:lstStyle/>
        <a:p>
          <a:pPr lvl="0" algn="l" defTabSz="1022350">
            <a:lnSpc>
              <a:spcPct val="90000"/>
            </a:lnSpc>
            <a:spcBef>
              <a:spcPct val="0"/>
            </a:spcBef>
            <a:spcAft>
              <a:spcPct val="35000"/>
            </a:spcAft>
          </a:pPr>
          <a:r>
            <a:rPr lang="en-US" sz="2300" kern="1200" smtClean="0"/>
            <a:t>Intersectoral Partnerships</a:t>
          </a:r>
          <a:endParaRPr lang="en-US" sz="2300" kern="1200" dirty="0"/>
        </a:p>
      </dsp:txBody>
      <dsp:txXfrm>
        <a:off x="832752" y="2828636"/>
        <a:ext cx="7334364" cy="565926"/>
      </dsp:txXfrm>
    </dsp:sp>
    <dsp:sp modelId="{BE0179E7-ADFA-440A-9C8F-0F29CF9782EB}">
      <dsp:nvSpPr>
        <dsp:cNvPr id="0" name=""/>
        <dsp:cNvSpPr/>
      </dsp:nvSpPr>
      <dsp:spPr>
        <a:xfrm>
          <a:off x="479048" y="2757895"/>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492585-FF88-46F1-B136-196C8C5AE70C}">
      <dsp:nvSpPr>
        <dsp:cNvPr id="0" name=""/>
        <dsp:cNvSpPr/>
      </dsp:nvSpPr>
      <dsp:spPr>
        <a:xfrm>
          <a:off x="427226" y="3677254"/>
          <a:ext cx="7739890"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58420" rIns="58420" bIns="58420" numCol="1" spcCol="1270" anchor="ctr" anchorCtr="0">
          <a:noAutofit/>
        </a:bodyPr>
        <a:lstStyle/>
        <a:p>
          <a:pPr lvl="0" algn="l" defTabSz="1022350">
            <a:lnSpc>
              <a:spcPct val="90000"/>
            </a:lnSpc>
            <a:spcBef>
              <a:spcPct val="0"/>
            </a:spcBef>
            <a:spcAft>
              <a:spcPct val="35000"/>
            </a:spcAft>
          </a:pPr>
          <a:r>
            <a:rPr lang="en-US" sz="2300" kern="1200" smtClean="0"/>
            <a:t>Public Awareness</a:t>
          </a:r>
          <a:endParaRPr lang="en-US" sz="2300" kern="1200" dirty="0"/>
        </a:p>
      </dsp:txBody>
      <dsp:txXfrm>
        <a:off x="427226" y="3677254"/>
        <a:ext cx="7739890" cy="565926"/>
      </dsp:txXfrm>
    </dsp:sp>
    <dsp:sp modelId="{F6B69853-CC5A-4482-8B8C-FE3EDAB8D847}">
      <dsp:nvSpPr>
        <dsp:cNvPr id="0" name=""/>
        <dsp:cNvSpPr/>
      </dsp:nvSpPr>
      <dsp:spPr>
        <a:xfrm>
          <a:off x="73522" y="3606513"/>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FC8095-6BDB-9F40-BB21-349889006BB7}" type="datetimeFigureOut">
              <a:rPr lang="en-US" smtClean="0"/>
              <a:t>6/15/2015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26AD13-D004-1445-9E63-3B6C41337386}" type="slidenum">
              <a:rPr lang="en-US" smtClean="0"/>
              <a:t>‹#›</a:t>
            </a:fld>
            <a:endParaRPr lang="en-US"/>
          </a:p>
        </p:txBody>
      </p:sp>
    </p:spTree>
    <p:extLst>
      <p:ext uri="{BB962C8B-B14F-4D97-AF65-F5344CB8AC3E}">
        <p14:creationId xmlns:p14="http://schemas.microsoft.com/office/powerpoint/2010/main" val="2615793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9AD55-E328-7146-A435-B568D6D7CF5B}" type="datetimeFigureOut">
              <a:rPr lang="en-US" smtClean="0"/>
              <a:t>6/15/2015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9014F-4199-EC4C-9171-D44565A2543F}" type="slidenum">
              <a:rPr lang="en-US" smtClean="0"/>
              <a:t>‹#›</a:t>
            </a:fld>
            <a:endParaRPr lang="en-US"/>
          </a:p>
        </p:txBody>
      </p:sp>
    </p:spTree>
    <p:extLst>
      <p:ext uri="{BB962C8B-B14F-4D97-AF65-F5344CB8AC3E}">
        <p14:creationId xmlns:p14="http://schemas.microsoft.com/office/powerpoint/2010/main" val="9521351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entalhealthcommission.c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participants to the presentation.</a:t>
            </a:r>
          </a:p>
          <a:p>
            <a:r>
              <a:rPr lang="en-US" dirty="0" smtClean="0"/>
              <a:t>-Provide a brief introduction to</a:t>
            </a:r>
            <a:r>
              <a:rPr lang="en-US" baseline="0" dirty="0" smtClean="0"/>
              <a:t> yourself and why you are there.</a:t>
            </a:r>
            <a:endParaRPr lang="en-US" dirty="0" smtClean="0"/>
          </a:p>
          <a:p>
            <a:pPr>
              <a:buFontTx/>
              <a:buChar char="-"/>
            </a:pPr>
            <a:r>
              <a:rPr lang="en-US" dirty="0" smtClean="0"/>
              <a:t>This slide</a:t>
            </a:r>
            <a:r>
              <a:rPr lang="en-US" baseline="0" dirty="0" smtClean="0"/>
              <a:t> should be no more than 2-3 min.</a:t>
            </a:r>
          </a:p>
        </p:txBody>
      </p:sp>
      <p:sp>
        <p:nvSpPr>
          <p:cNvPr id="4" name="Slide Number Placeholder 3"/>
          <p:cNvSpPr>
            <a:spLocks noGrp="1"/>
          </p:cNvSpPr>
          <p:nvPr>
            <p:ph type="sldNum" sz="quarter" idx="10"/>
          </p:nvPr>
        </p:nvSpPr>
        <p:spPr/>
        <p:txBody>
          <a:bodyPr/>
          <a:lstStyle/>
          <a:p>
            <a:fld id="{05B9014F-4199-EC4C-9171-D44565A2543F}" type="slidenum">
              <a:rPr lang="en-US" smtClean="0"/>
              <a:t>2</a:t>
            </a:fld>
            <a:endParaRPr lang="en-US"/>
          </a:p>
        </p:txBody>
      </p:sp>
    </p:spTree>
    <p:extLst>
      <p:ext uri="{BB962C8B-B14F-4D97-AF65-F5344CB8AC3E}">
        <p14:creationId xmlns:p14="http://schemas.microsoft.com/office/powerpoint/2010/main" val="1659626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9014F-4199-EC4C-9171-D44565A2543F}" type="slidenum">
              <a:rPr lang="en-US" smtClean="0"/>
              <a:t>12</a:t>
            </a:fld>
            <a:endParaRPr lang="en-US"/>
          </a:p>
        </p:txBody>
      </p:sp>
    </p:spTree>
    <p:extLst>
      <p:ext uri="{BB962C8B-B14F-4D97-AF65-F5344CB8AC3E}">
        <p14:creationId xmlns:p14="http://schemas.microsoft.com/office/powerpoint/2010/main" val="68168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presented data, it’s clear that caregivers make up a significant portion of our population. </a:t>
            </a:r>
          </a:p>
          <a:p>
            <a:r>
              <a:rPr lang="en-US" dirty="0"/>
              <a:t>The </a:t>
            </a:r>
            <a:r>
              <a:rPr lang="en-US" i="1" dirty="0" smtClean="0"/>
              <a:t>Guidelines </a:t>
            </a:r>
            <a:r>
              <a:rPr lang="en-US" dirty="0"/>
              <a:t>are intended to advise system planners, policy makers and service providers in planning, implementing and evaluating mental health care services that recognize and address the unique needs of family caregivers.  Well supported family caregivers are able to provide better care and support for relatives in their recovery journey, generate savings in the system and enhance the benefits of caregiving. </a:t>
            </a:r>
          </a:p>
        </p:txBody>
      </p:sp>
      <p:sp>
        <p:nvSpPr>
          <p:cNvPr id="4" name="Slide Number Placeholder 3"/>
          <p:cNvSpPr>
            <a:spLocks noGrp="1"/>
          </p:cNvSpPr>
          <p:nvPr>
            <p:ph type="sldNum" sz="quarter" idx="10"/>
          </p:nvPr>
        </p:nvSpPr>
        <p:spPr/>
        <p:txBody>
          <a:bodyPr/>
          <a:lstStyle/>
          <a:p>
            <a:fld id="{05B9014F-4199-EC4C-9171-D44565A2543F}" type="slidenum">
              <a:rPr lang="en-US" smtClean="0"/>
              <a:t>13</a:t>
            </a:fld>
            <a:endParaRPr lang="en-US"/>
          </a:p>
        </p:txBody>
      </p:sp>
    </p:spTree>
    <p:extLst>
      <p:ext uri="{BB962C8B-B14F-4D97-AF65-F5344CB8AC3E}">
        <p14:creationId xmlns:p14="http://schemas.microsoft.com/office/powerpoint/2010/main" val="331447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of these </a:t>
            </a:r>
            <a:r>
              <a:rPr lang="en-US" i="1" dirty="0" smtClean="0"/>
              <a:t>Guidelines</a:t>
            </a:r>
            <a:r>
              <a:rPr lang="en-US" dirty="0" smtClean="0"/>
              <a:t> </a:t>
            </a:r>
            <a:r>
              <a:rPr lang="en-US" dirty="0"/>
              <a:t>was overseen by a steering committee that included members of the Mental Health Commission of Canada’s Family Caregivers Advisory Committee, other stakeholder representatives and Commission staff. </a:t>
            </a:r>
          </a:p>
          <a:p>
            <a:r>
              <a:rPr lang="en-US" dirty="0"/>
              <a:t>In June and July 2012, focus groups were held in six cities (Victoria, Calgary, Thunder Bay, Toronto, Fredericton and Quebec City) across Canada with family caregivers, adults living with mental illness, service providers and representatives from not-for-profit mental health organizations. </a:t>
            </a:r>
          </a:p>
          <a:p>
            <a:r>
              <a:rPr lang="en-US" dirty="0"/>
              <a:t>Participants met to discuss their own caregiving experiences and share feedback about an early proposed draft of these </a:t>
            </a:r>
            <a:r>
              <a:rPr lang="en-US" i="1" dirty="0" smtClean="0"/>
              <a:t>Guidelines</a:t>
            </a:r>
            <a:r>
              <a:rPr lang="en-US" dirty="0" smtClean="0"/>
              <a:t>; </a:t>
            </a:r>
            <a:r>
              <a:rPr lang="en-US" dirty="0"/>
              <a:t>their feedback is an integral component of the </a:t>
            </a:r>
            <a:r>
              <a:rPr lang="en-US" i="1" dirty="0" smtClean="0"/>
              <a:t>Guidelines</a:t>
            </a:r>
            <a:r>
              <a:rPr lang="en-US" dirty="0" smtClean="0"/>
              <a:t> </a:t>
            </a:r>
            <a:r>
              <a:rPr lang="en-US" dirty="0"/>
              <a:t>and quotations from participants have been included. A literature scan was also performed on Canadian academic journals, grey literature and policy documents, as well as literature from Australia, New Zealand, the United Kingdom and the United States, with relevant national and international examples included in the </a:t>
            </a:r>
            <a:r>
              <a:rPr lang="en-US" i="1" dirty="0" smtClean="0"/>
              <a:t>Guidelines</a:t>
            </a:r>
            <a:r>
              <a:rPr lang="en-US" dirty="0" smtClean="0"/>
              <a:t>.</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14</a:t>
            </a:fld>
            <a:endParaRPr lang="en-US"/>
          </a:p>
        </p:txBody>
      </p:sp>
    </p:spTree>
    <p:extLst>
      <p:ext uri="{BB962C8B-B14F-4D97-AF65-F5344CB8AC3E}">
        <p14:creationId xmlns:p14="http://schemas.microsoft.com/office/powerpoint/2010/main" val="242129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t>
            </a:r>
            <a:r>
              <a:rPr lang="en-US" i="1" dirty="0"/>
              <a:t>National </a:t>
            </a:r>
            <a:r>
              <a:rPr lang="en-US" i="1" dirty="0" smtClean="0"/>
              <a:t>Guidelines </a:t>
            </a:r>
            <a:r>
              <a:rPr lang="en-US" i="1" dirty="0"/>
              <a:t>for a Comprehensive Service System to Support Family Caregivers of Adults with Mental Health Problems and Illnesses </a:t>
            </a:r>
            <a:r>
              <a:rPr lang="en-US" dirty="0"/>
              <a:t>present a comprehensive, principle-based and evidence-informed system of care that supports family caregivers so they can provide the best possible care to adults living with mental illness while maintaining their own well-being.</a:t>
            </a:r>
          </a:p>
          <a:p>
            <a:endParaRPr lang="en-US" dirty="0"/>
          </a:p>
          <a:p>
            <a:r>
              <a:rPr lang="en-US" dirty="0"/>
              <a:t>Scope: </a:t>
            </a:r>
          </a:p>
          <a:p>
            <a:r>
              <a:rPr lang="en-US" dirty="0"/>
              <a:t>While the recommendations are applicable to family caregivers of anyone with a mental illness, the focus is on those who care for adults; issues specific to seniors or children and youth are discussed within other documents that are available at </a:t>
            </a:r>
            <a:r>
              <a:rPr lang="en-US" dirty="0">
                <a:hlinkClick r:id="rId3"/>
              </a:rPr>
              <a:t>http://www.mentalhealthcommission.ca/</a:t>
            </a:r>
            <a:r>
              <a:rPr lang="en-US" dirty="0"/>
              <a:t>. </a:t>
            </a:r>
          </a:p>
          <a:p>
            <a:r>
              <a:rPr lang="en-US" dirty="0"/>
              <a:t>This document also does not examine specific issues related to family caregivers of adults with acquired brain injury or living with addictions, but many of the recommendations may be relevant to </a:t>
            </a:r>
            <a:r>
              <a:rPr lang="en-US" dirty="0" smtClean="0"/>
              <a:t>them</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15</a:t>
            </a:fld>
            <a:endParaRPr lang="en-US"/>
          </a:p>
        </p:txBody>
      </p:sp>
    </p:spTree>
    <p:extLst>
      <p:ext uri="{BB962C8B-B14F-4D97-AF65-F5344CB8AC3E}">
        <p14:creationId xmlns:p14="http://schemas.microsoft.com/office/powerpoint/2010/main" val="319351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9014F-4199-EC4C-9171-D44565A2543F}" type="slidenum">
              <a:rPr lang="en-US" smtClean="0"/>
              <a:t>16</a:t>
            </a:fld>
            <a:endParaRPr lang="en-US"/>
          </a:p>
        </p:txBody>
      </p:sp>
    </p:spTree>
    <p:extLst>
      <p:ext uri="{BB962C8B-B14F-4D97-AF65-F5344CB8AC3E}">
        <p14:creationId xmlns:p14="http://schemas.microsoft.com/office/powerpoint/2010/main" val="232750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that your audience does any of the above bullets well, this is a good chance to highlight their strengths</a:t>
            </a:r>
            <a:r>
              <a:rPr lang="en-US" dirty="0" smtClean="0"/>
              <a:t>.</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17</a:t>
            </a:fld>
            <a:endParaRPr lang="en-US"/>
          </a:p>
        </p:txBody>
      </p:sp>
    </p:spTree>
    <p:extLst>
      <p:ext uri="{BB962C8B-B14F-4D97-AF65-F5344CB8AC3E}">
        <p14:creationId xmlns:p14="http://schemas.microsoft.com/office/powerpoint/2010/main" val="64304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audience you may want to remove bullets that are not relevant to their work or add bullets based on the recommendations in the </a:t>
            </a:r>
            <a:r>
              <a:rPr lang="en-US" i="1" dirty="0" smtClean="0"/>
              <a:t>Guidelines</a:t>
            </a:r>
            <a:r>
              <a:rPr lang="en-US" dirty="0" smtClean="0"/>
              <a:t> </a:t>
            </a:r>
            <a:r>
              <a:rPr lang="en-US" dirty="0"/>
              <a:t>that are</a:t>
            </a:r>
            <a:r>
              <a:rPr lang="en-US" dirty="0" smtClean="0"/>
              <a:t>.</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18</a:t>
            </a:fld>
            <a:endParaRPr lang="en-US"/>
          </a:p>
        </p:txBody>
      </p:sp>
    </p:spTree>
    <p:extLst>
      <p:ext uri="{BB962C8B-B14F-4D97-AF65-F5344CB8AC3E}">
        <p14:creationId xmlns:p14="http://schemas.microsoft.com/office/powerpoint/2010/main" val="243158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are a list of questions for you to consider asking your audience. These questions should be selected based on your intended outcomes from this meeting.  Revisit the planning guide to help you clarify your goals</a:t>
            </a:r>
            <a:r>
              <a:rPr lang="en-US" dirty="0" smtClean="0"/>
              <a:t>.</a:t>
            </a:r>
            <a:endParaRPr lang="en-US" dirty="0"/>
          </a:p>
          <a:p>
            <a:r>
              <a:rPr lang="en-US" dirty="0"/>
              <a:t>Here you can incorporate your different tools such as Thought Shower, </a:t>
            </a:r>
            <a:r>
              <a:rPr lang="en-US" dirty="0" err="1"/>
              <a:t>Mindmapping</a:t>
            </a:r>
            <a:r>
              <a:rPr lang="en-US" dirty="0"/>
              <a:t> or </a:t>
            </a:r>
            <a:r>
              <a:rPr lang="en-US" dirty="0" err="1"/>
              <a:t>Dotmocracy</a:t>
            </a:r>
            <a:r>
              <a:rPr lang="en-US" dirty="0"/>
              <a:t>. This is also a good time to look at the case studies together</a:t>
            </a:r>
            <a:r>
              <a:rPr lang="en-US" dirty="0" smtClean="0"/>
              <a:t>.</a:t>
            </a:r>
            <a:endParaRPr lang="en-US" dirty="0"/>
          </a:p>
          <a:p>
            <a:r>
              <a:rPr lang="en-US" dirty="0"/>
              <a:t>Questions to consider asking</a:t>
            </a:r>
            <a:r>
              <a:rPr lang="en-US" dirty="0" smtClean="0"/>
              <a:t>:</a:t>
            </a:r>
            <a:endParaRPr lang="en-US" dirty="0"/>
          </a:p>
          <a:p>
            <a:r>
              <a:rPr lang="en-US" dirty="0"/>
              <a:t>How do your current policies support the </a:t>
            </a:r>
            <a:r>
              <a:rPr lang="en-US" i="1" dirty="0" smtClean="0"/>
              <a:t>Guidelines</a:t>
            </a:r>
            <a:r>
              <a:rPr lang="en-US" dirty="0" smtClean="0"/>
              <a:t>? </a:t>
            </a:r>
            <a:endParaRPr lang="en-US" dirty="0"/>
          </a:p>
          <a:p>
            <a:r>
              <a:rPr lang="en-US" dirty="0"/>
              <a:t>Identify your strengths when it comes to supporting family caregivers? Where do you see room for improvement?</a:t>
            </a:r>
          </a:p>
          <a:p>
            <a:r>
              <a:rPr lang="en-US" dirty="0"/>
              <a:t>Based on the handouts, which recommendations can you envision your organization implementing? (brainstorm what that looks like)</a:t>
            </a:r>
            <a:r>
              <a:rPr lang="en-US" dirty="0" smtClean="0"/>
              <a:t>?</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19</a:t>
            </a:fld>
            <a:endParaRPr lang="en-US"/>
          </a:p>
        </p:txBody>
      </p:sp>
    </p:spTree>
    <p:extLst>
      <p:ext uri="{BB962C8B-B14F-4D97-AF65-F5344CB8AC3E}">
        <p14:creationId xmlns:p14="http://schemas.microsoft.com/office/powerpoint/2010/main" val="841933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what was said during the discussion. </a:t>
            </a:r>
          </a:p>
          <a:p>
            <a:r>
              <a:rPr lang="en-US" dirty="0"/>
              <a:t>Help the group to identify what they would like their next steps to be. Make a plan</a:t>
            </a:r>
            <a:r>
              <a:rPr lang="en-US" dirty="0" smtClean="0"/>
              <a:t>.</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20</a:t>
            </a:fld>
            <a:endParaRPr lang="en-US"/>
          </a:p>
        </p:txBody>
      </p:sp>
    </p:spTree>
    <p:extLst>
      <p:ext uri="{BB962C8B-B14F-4D97-AF65-F5344CB8AC3E}">
        <p14:creationId xmlns:p14="http://schemas.microsoft.com/office/powerpoint/2010/main" val="158412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9014F-4199-EC4C-9171-D44565A2543F}" type="slidenum">
              <a:rPr lang="en-US" smtClean="0"/>
              <a:t>21</a:t>
            </a:fld>
            <a:endParaRPr lang="en-US"/>
          </a:p>
        </p:txBody>
      </p:sp>
    </p:spTree>
    <p:extLst>
      <p:ext uri="{BB962C8B-B14F-4D97-AF65-F5344CB8AC3E}">
        <p14:creationId xmlns:p14="http://schemas.microsoft.com/office/powerpoint/2010/main" val="91233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let’s the audience know what to expect during the meeting. If you plan on incorporating a specific discussion question you should highlight that now.</a:t>
            </a:r>
          </a:p>
        </p:txBody>
      </p:sp>
      <p:sp>
        <p:nvSpPr>
          <p:cNvPr id="4" name="Slide Number Placeholder 3"/>
          <p:cNvSpPr>
            <a:spLocks noGrp="1"/>
          </p:cNvSpPr>
          <p:nvPr>
            <p:ph type="sldNum" sz="quarter" idx="10"/>
          </p:nvPr>
        </p:nvSpPr>
        <p:spPr/>
        <p:txBody>
          <a:bodyPr/>
          <a:lstStyle/>
          <a:p>
            <a:fld id="{05B9014F-4199-EC4C-9171-D44565A2543F}" type="slidenum">
              <a:rPr lang="en-US" smtClean="0"/>
              <a:t>3</a:t>
            </a:fld>
            <a:endParaRPr lang="en-US"/>
          </a:p>
        </p:txBody>
      </p:sp>
    </p:spTree>
    <p:extLst>
      <p:ext uri="{BB962C8B-B14F-4D97-AF65-F5344CB8AC3E}">
        <p14:creationId xmlns:p14="http://schemas.microsoft.com/office/powerpoint/2010/main" val="1828292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22</a:t>
            </a:fld>
            <a:endParaRPr lang="en-US"/>
          </a:p>
        </p:txBody>
      </p:sp>
    </p:spTree>
    <p:extLst>
      <p:ext uri="{BB962C8B-B14F-4D97-AF65-F5344CB8AC3E}">
        <p14:creationId xmlns:p14="http://schemas.microsoft.com/office/powerpoint/2010/main" val="211443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9014F-4199-EC4C-9171-D44565A2543F}" type="slidenum">
              <a:rPr lang="en-US" smtClean="0"/>
              <a:t>23</a:t>
            </a:fld>
            <a:endParaRPr lang="en-US"/>
          </a:p>
        </p:txBody>
      </p:sp>
    </p:spTree>
    <p:extLst>
      <p:ext uri="{BB962C8B-B14F-4D97-AF65-F5344CB8AC3E}">
        <p14:creationId xmlns:p14="http://schemas.microsoft.com/office/powerpoint/2010/main" val="11992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understand where the </a:t>
            </a:r>
            <a:r>
              <a:rPr lang="en-US" i="1" dirty="0" smtClean="0"/>
              <a:t>Guidelines</a:t>
            </a:r>
            <a:r>
              <a:rPr lang="en-US" dirty="0" smtClean="0"/>
              <a:t> </a:t>
            </a:r>
            <a:r>
              <a:rPr lang="en-US" dirty="0"/>
              <a:t>came from, we will briefly go back and look at the </a:t>
            </a:r>
            <a:r>
              <a:rPr lang="en-US" i="1" dirty="0"/>
              <a:t>Mental Health Strategy for Canada</a:t>
            </a:r>
            <a:r>
              <a:rPr lang="en-US" dirty="0"/>
              <a:t> which was released in May 2012. It offers recommendations to improve mental health and well-being throughout Canada. </a:t>
            </a:r>
          </a:p>
          <a:p>
            <a:r>
              <a:rPr lang="en-US" dirty="0"/>
              <a:t>The </a:t>
            </a:r>
            <a:r>
              <a:rPr lang="en-US" i="1" dirty="0"/>
              <a:t>Strategy</a:t>
            </a:r>
            <a:r>
              <a:rPr lang="en-US" dirty="0"/>
              <a:t> was designed to establish common priorities and build on </a:t>
            </a:r>
            <a:r>
              <a:rPr lang="en-US" dirty="0" smtClean="0"/>
              <a:t>federal/provincial </a:t>
            </a:r>
            <a:r>
              <a:rPr lang="en-US" dirty="0"/>
              <a:t>and </a:t>
            </a:r>
            <a:r>
              <a:rPr lang="en-US" dirty="0" smtClean="0"/>
              <a:t>territorial </a:t>
            </a:r>
            <a:r>
              <a:rPr lang="en-US" dirty="0"/>
              <a:t>initiatives</a:t>
            </a:r>
            <a:r>
              <a:rPr lang="en-US" dirty="0" smtClean="0"/>
              <a:t>.</a:t>
            </a:r>
            <a:endParaRPr lang="en-US" dirty="0"/>
          </a:p>
          <a:p>
            <a:r>
              <a:rPr lang="en-US" dirty="0"/>
              <a:t>What difference does a </a:t>
            </a:r>
            <a:r>
              <a:rPr lang="en-US" i="1" dirty="0"/>
              <a:t>Strategy</a:t>
            </a:r>
            <a:r>
              <a:rPr lang="en-US" dirty="0"/>
              <a:t> make</a:t>
            </a:r>
            <a:r>
              <a:rPr lang="en-US" dirty="0" smtClean="0"/>
              <a:t>?</a:t>
            </a:r>
            <a:endParaRPr lang="en-US" dirty="0"/>
          </a:p>
          <a:p>
            <a:pPr marL="171450" indent="-171450">
              <a:buFont typeface="Arial"/>
              <a:buChar char="•"/>
            </a:pPr>
            <a:r>
              <a:rPr lang="en-US" dirty="0"/>
              <a:t>Raises the profile of mental health issues</a:t>
            </a:r>
          </a:p>
          <a:p>
            <a:pPr marL="171450" indent="-171450">
              <a:buFont typeface="Arial"/>
              <a:buChar char="•"/>
            </a:pPr>
            <a:r>
              <a:rPr lang="en-US" dirty="0"/>
              <a:t>Encourages public discussion -helps to reduce stigma.</a:t>
            </a:r>
          </a:p>
          <a:p>
            <a:pPr marL="171450" indent="-171450">
              <a:buFont typeface="Arial"/>
              <a:buChar char="•"/>
            </a:pPr>
            <a:r>
              <a:rPr lang="en-US" dirty="0"/>
              <a:t>Acts as a blueprint for change, places system change and action on everyone’s agenda.   </a:t>
            </a:r>
          </a:p>
          <a:p>
            <a:pPr marL="171450" indent="-171450">
              <a:buFont typeface="Arial"/>
              <a:buChar char="•"/>
            </a:pPr>
            <a:r>
              <a:rPr lang="en-US" dirty="0"/>
              <a:t>Shows that there can be a role for everyone. </a:t>
            </a:r>
          </a:p>
        </p:txBody>
      </p:sp>
      <p:sp>
        <p:nvSpPr>
          <p:cNvPr id="4" name="Slide Number Placeholder 3"/>
          <p:cNvSpPr>
            <a:spLocks noGrp="1"/>
          </p:cNvSpPr>
          <p:nvPr>
            <p:ph type="sldNum" sz="quarter" idx="10"/>
          </p:nvPr>
        </p:nvSpPr>
        <p:spPr/>
        <p:txBody>
          <a:bodyPr/>
          <a:lstStyle/>
          <a:p>
            <a:fld id="{05B9014F-4199-EC4C-9171-D44565A2543F}" type="slidenum">
              <a:rPr lang="en-US" smtClean="0"/>
              <a:t>24</a:t>
            </a:fld>
            <a:endParaRPr lang="en-US"/>
          </a:p>
        </p:txBody>
      </p:sp>
    </p:spTree>
    <p:extLst>
      <p:ext uri="{BB962C8B-B14F-4D97-AF65-F5344CB8AC3E}">
        <p14:creationId xmlns:p14="http://schemas.microsoft.com/office/powerpoint/2010/main" val="239791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t>
            </a:r>
            <a:r>
              <a:rPr lang="en-US" dirty="0" smtClean="0"/>
              <a:t>strategic directions </a:t>
            </a:r>
            <a:r>
              <a:rPr lang="en-US" dirty="0"/>
              <a:t>are not in order of priority, but it is not by chance that MHCC began with a focus on promoting mental health and preventing mental illness wherever possible, right across the lifespan</a:t>
            </a:r>
            <a:r>
              <a:rPr lang="en-US" dirty="0" smtClean="0"/>
              <a:t>.</a:t>
            </a:r>
            <a:endParaRPr lang="en-US" dirty="0"/>
          </a:p>
          <a:p>
            <a:r>
              <a:rPr lang="en-US" dirty="0"/>
              <a:t>In addition to the 6 strategic directions there are: </a:t>
            </a:r>
          </a:p>
          <a:p>
            <a:pPr marL="171450" indent="-171450">
              <a:buFont typeface="Arial"/>
              <a:buChar char="•"/>
            </a:pPr>
            <a:r>
              <a:rPr lang="en-US" dirty="0"/>
              <a:t>27 priorities and 109 recommendations for action</a:t>
            </a:r>
          </a:p>
          <a:p>
            <a:pPr marL="171450" indent="-171450">
              <a:buFont typeface="Arial"/>
              <a:buChar char="•"/>
            </a:pPr>
            <a:r>
              <a:rPr lang="en-US" dirty="0"/>
              <a:t>Illustrative examples of promising practices with links to MHCC initiatives</a:t>
            </a:r>
          </a:p>
          <a:p>
            <a:pPr marL="171450" indent="-171450">
              <a:buFont typeface="Arial"/>
              <a:buChar char="•"/>
            </a:pPr>
            <a:r>
              <a:rPr lang="en-US" dirty="0"/>
              <a:t>Funding proposal and an initial set of </a:t>
            </a:r>
            <a:r>
              <a:rPr lang="en-US" dirty="0" smtClean="0"/>
              <a:t>indicators</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25</a:t>
            </a:fld>
            <a:endParaRPr lang="en-US"/>
          </a:p>
        </p:txBody>
      </p:sp>
    </p:spTree>
    <p:extLst>
      <p:ext uri="{BB962C8B-B14F-4D97-AF65-F5344CB8AC3E}">
        <p14:creationId xmlns:p14="http://schemas.microsoft.com/office/powerpoint/2010/main" val="3596326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of the recommendations for action in the </a:t>
            </a:r>
            <a:r>
              <a:rPr lang="en-US" i="1" dirty="0"/>
              <a:t>Strategy </a:t>
            </a:r>
            <a:r>
              <a:rPr lang="en-US" dirty="0"/>
              <a:t>address the role of caregivers and family members of individuals living with mental health problems and illnesses directly</a:t>
            </a:r>
            <a:r>
              <a:rPr lang="en-US" dirty="0" smtClean="0"/>
              <a:t>.</a:t>
            </a:r>
            <a:endParaRPr lang="en-US" dirty="0"/>
          </a:p>
          <a:p>
            <a:r>
              <a:rPr lang="en-US" dirty="0"/>
              <a:t>Throughout the document caregivers are recognized as important participants in the recovery journey of their loved ones and as great advocates for care. But there is still a need to strike a balance between </a:t>
            </a:r>
            <a:r>
              <a:rPr lang="en-US" dirty="0" smtClean="0"/>
              <a:t>caregivers </a:t>
            </a:r>
            <a:r>
              <a:rPr lang="en-US" dirty="0"/>
              <a:t>being included in planning and facilitating care, while still respecting the confidentiality of the individual seeking </a:t>
            </a:r>
            <a:r>
              <a:rPr lang="en-US" dirty="0" smtClean="0"/>
              <a:t>services.</a:t>
            </a:r>
            <a:r>
              <a:rPr lang="en-US" baseline="0" dirty="0" smtClean="0"/>
              <a:t> </a:t>
            </a:r>
            <a:r>
              <a:rPr lang="en-US" dirty="0" smtClean="0"/>
              <a:t>The </a:t>
            </a:r>
            <a:r>
              <a:rPr lang="en-US" i="1" dirty="0"/>
              <a:t>Strategy </a:t>
            </a:r>
            <a:r>
              <a:rPr lang="en-US" dirty="0"/>
              <a:t>also recommends that family caregivers be encouraged to take on more actives roles in governance, accreditation, monitoring and advisory bodies within the service system because of their experience and perspective. </a:t>
            </a:r>
          </a:p>
          <a:p>
            <a:r>
              <a:rPr lang="en-US" dirty="0"/>
              <a:t>Finally, the </a:t>
            </a:r>
            <a:r>
              <a:rPr lang="en-US" i="1" dirty="0"/>
              <a:t>Strategy </a:t>
            </a:r>
            <a:r>
              <a:rPr lang="en-US" dirty="0"/>
              <a:t>calls for enhanced support for families to be able to provide care while meeting their own needs, including increased access to respite care and more flexible work policies</a:t>
            </a:r>
            <a:r>
              <a:rPr lang="en-US" dirty="0" smtClean="0"/>
              <a:t>.</a:t>
            </a:r>
            <a:endParaRPr lang="en-US" dirty="0"/>
          </a:p>
          <a:p>
            <a:r>
              <a:rPr lang="en-US" dirty="0"/>
              <a:t>These recommendations set the stage for the work that went into the </a:t>
            </a:r>
            <a:r>
              <a:rPr lang="en-US" i="1" dirty="0" smtClean="0"/>
              <a:t>Guidelines</a:t>
            </a:r>
            <a:r>
              <a:rPr lang="en-US" dirty="0" smtClean="0"/>
              <a:t>.</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26</a:t>
            </a:fld>
            <a:endParaRPr lang="en-US"/>
          </a:p>
        </p:txBody>
      </p:sp>
    </p:spTree>
    <p:extLst>
      <p:ext uri="{BB962C8B-B14F-4D97-AF65-F5344CB8AC3E}">
        <p14:creationId xmlns:p14="http://schemas.microsoft.com/office/powerpoint/2010/main" val="74515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On this slide we see the principles and values  at the individual and system levels that underlie and should guide policies and systems that value caregiving.</a:t>
            </a:r>
          </a:p>
          <a:p>
            <a:r>
              <a:rPr lang="en-US" sz="1200" kern="1200" baseline="0" dirty="0" smtClean="0">
                <a:solidFill>
                  <a:schemeClr val="tx1"/>
                </a:solidFill>
                <a:latin typeface="+mn-lt"/>
                <a:ea typeface="+mn-ea"/>
                <a:cs typeface="+mn-cs"/>
              </a:rPr>
              <a:t>One of the first recommendations of the </a:t>
            </a:r>
            <a:r>
              <a:rPr lang="en-US" sz="1200" i="1" kern="1200" baseline="0" dirty="0" smtClean="0">
                <a:solidFill>
                  <a:schemeClr val="tx1"/>
                </a:solidFill>
                <a:latin typeface="+mn-lt"/>
                <a:ea typeface="+mn-ea"/>
                <a:cs typeface="+mn-cs"/>
              </a:rPr>
              <a:t>Guidelines</a:t>
            </a:r>
            <a:r>
              <a:rPr lang="en-US" sz="1200" kern="1200" baseline="0" dirty="0" smtClean="0">
                <a:solidFill>
                  <a:schemeClr val="tx1"/>
                </a:solidFill>
                <a:latin typeface="+mn-lt"/>
                <a:ea typeface="+mn-ea"/>
                <a:cs typeface="+mn-cs"/>
              </a:rPr>
              <a:t> is to design policies and programs that encompass these values. Tools such as the caregiver policy lens can be helpful to planners in adopting a value based approach. </a:t>
            </a:r>
            <a:r>
              <a:rPr lang="en-US" sz="1200" b="0" i="0" kern="1200" dirty="0" smtClean="0">
                <a:solidFill>
                  <a:schemeClr val="tx1"/>
                </a:solidFill>
                <a:effectLst/>
                <a:latin typeface="+mn-lt"/>
                <a:ea typeface="+mn-ea"/>
                <a:cs typeface="+mn-cs"/>
              </a:rPr>
              <a:t>The caregiver policy lens was designed as a critical lens for assessing policies and programs affecting caregivers of adults.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principles and values identified on this slide are based on the literature and key informant interviews conducted by the MHCC. They include: family engagement in the persons recovery process, respect and dignity, choice, family caregiver needs – etc.  You can read more on P. 11-12 of the </a:t>
            </a:r>
            <a:r>
              <a:rPr lang="en-US" sz="1200" i="1" kern="1200" baseline="0" dirty="0" smtClean="0">
                <a:solidFill>
                  <a:schemeClr val="tx1"/>
                </a:solidFill>
                <a:latin typeface="+mn-lt"/>
                <a:ea typeface="+mn-ea"/>
                <a:cs typeface="+mn-cs"/>
              </a:rPr>
              <a:t>Guidelines</a:t>
            </a:r>
            <a:r>
              <a:rPr lang="en-US" sz="1200"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05B9014F-4199-EC4C-9171-D44565A2543F}" type="slidenum">
              <a:rPr lang="en-US" smtClean="0"/>
              <a:t>27</a:t>
            </a:fld>
            <a:endParaRPr lang="en-US"/>
          </a:p>
        </p:txBody>
      </p:sp>
    </p:spTree>
    <p:extLst>
      <p:ext uri="{BB962C8B-B14F-4D97-AF65-F5344CB8AC3E}">
        <p14:creationId xmlns:p14="http://schemas.microsoft.com/office/powerpoint/2010/main" val="215679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r>
              <a:rPr lang="en-US" dirty="0" smtClean="0"/>
              <a:t>1.</a:t>
            </a:r>
            <a:r>
              <a:rPr lang="en-US" baseline="0" dirty="0" smtClean="0"/>
              <a:t> </a:t>
            </a:r>
            <a:r>
              <a:rPr lang="en-US" dirty="0" smtClean="0"/>
              <a:t>What percentage of Canadian adults provides</a:t>
            </a:r>
            <a:r>
              <a:rPr lang="en-US" baseline="0" dirty="0" smtClean="0"/>
              <a:t> care to a family member, friend or </a:t>
            </a:r>
            <a:r>
              <a:rPr lang="en-US" baseline="0" dirty="0" err="1" smtClean="0"/>
              <a:t>neighbour</a:t>
            </a:r>
            <a:r>
              <a:rPr lang="en-US" baseline="0" dirty="0" smtClean="0"/>
              <a:t> living with mental illness? </a:t>
            </a:r>
          </a:p>
          <a:p>
            <a:r>
              <a:rPr lang="en-US" baseline="0" dirty="0" smtClean="0"/>
              <a:t>a) 0.5%	 	b) 1.6%		c) 4.8%</a:t>
            </a:r>
          </a:p>
          <a:p>
            <a:endParaRPr lang="en-US" b="1" dirty="0" smtClean="0"/>
          </a:p>
          <a:p>
            <a:r>
              <a:rPr lang="en-US" b="1" dirty="0" smtClean="0"/>
              <a:t>ASK:</a:t>
            </a:r>
            <a:r>
              <a:rPr lang="en-US" b="1" baseline="0" dirty="0" smtClean="0"/>
              <a:t> </a:t>
            </a:r>
            <a:r>
              <a:rPr lang="en-US" baseline="0" dirty="0" smtClean="0"/>
              <a:t>Which do you think is the correct answer? (then reveal the correct one by clicking the mouse – the green answer will appear). </a:t>
            </a:r>
          </a:p>
          <a:p>
            <a:endParaRPr lang="en-US" dirty="0" smtClean="0"/>
          </a:p>
          <a:p>
            <a:r>
              <a:rPr lang="en-US" dirty="0" smtClean="0"/>
              <a:t>About</a:t>
            </a:r>
            <a:r>
              <a:rPr lang="en-US" baseline="0" dirty="0" smtClean="0"/>
              <a:t> 1.6% of all Canadians – nearly 600,000 people– are caregivers to people living with a mental illness, making mental illness the 4</a:t>
            </a:r>
            <a:r>
              <a:rPr lang="en-US" baseline="30000" dirty="0" smtClean="0"/>
              <a:t>th</a:t>
            </a:r>
            <a:r>
              <a:rPr lang="en-US" baseline="0" dirty="0" smtClean="0"/>
              <a:t> most likely reason for an individual to be providing care in Canada. (Stats Can 2012). </a:t>
            </a:r>
            <a:endParaRPr lang="en-US" dirty="0" smtClean="0"/>
          </a:p>
        </p:txBody>
      </p:sp>
      <p:sp>
        <p:nvSpPr>
          <p:cNvPr id="4" name="Slide Number Placeholder 3"/>
          <p:cNvSpPr>
            <a:spLocks noGrp="1"/>
          </p:cNvSpPr>
          <p:nvPr>
            <p:ph type="sldNum" sz="quarter" idx="10"/>
          </p:nvPr>
        </p:nvSpPr>
        <p:spPr/>
        <p:txBody>
          <a:bodyPr/>
          <a:lstStyle/>
          <a:p>
            <a:fld id="{05B9014F-4199-EC4C-9171-D44565A2543F}" type="slidenum">
              <a:rPr lang="en-US" smtClean="0"/>
              <a:t>5</a:t>
            </a:fld>
            <a:endParaRPr lang="en-US"/>
          </a:p>
        </p:txBody>
      </p:sp>
    </p:spTree>
    <p:extLst>
      <p:ext uri="{BB962C8B-B14F-4D97-AF65-F5344CB8AC3E}">
        <p14:creationId xmlns:p14="http://schemas.microsoft.com/office/powerpoint/2010/main" val="428516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(Health Canada, 2002 and Stats Can, 2013)</a:t>
            </a:r>
          </a:p>
          <a:p>
            <a:r>
              <a:rPr lang="en-US" baseline="0" dirty="0" smtClean="0"/>
              <a:t>This data is based on a 2012 Stats Can survey and applies to all caregivers broadly. The report showed that 8.1 million Canadians provide care to a chronically ill or disabled family member or loved one. Of those surveyed, approximately 45% had provided care for more than four years, 60% had to juggle the demands of work and caregiving, 27% lost income, and 55% felt worried, anxious or tired from providing care. </a:t>
            </a:r>
          </a:p>
          <a:p>
            <a:r>
              <a:rPr lang="en-US" baseline="0" dirty="0" smtClean="0"/>
              <a:t>**The above data is meant to provide an idea of what caregivers in Canada experience. You can simply present the data, expand on it or provide your interpretation of what this means for caregivers. More information can be found at: http://</a:t>
            </a:r>
            <a:r>
              <a:rPr lang="en-US" baseline="0" dirty="0" err="1" smtClean="0"/>
              <a:t>www.statcan.gc.ca</a:t>
            </a:r>
            <a:r>
              <a:rPr lang="en-US" baseline="0" dirty="0" smtClean="0"/>
              <a:t>/daily-</a:t>
            </a:r>
            <a:r>
              <a:rPr lang="en-US" baseline="0" dirty="0" err="1" smtClean="0"/>
              <a:t>quotidien</a:t>
            </a:r>
            <a:r>
              <a:rPr lang="en-US" baseline="0" dirty="0" smtClean="0"/>
              <a:t>/130910/dq130910a-eng.htm. **</a:t>
            </a:r>
          </a:p>
        </p:txBody>
      </p:sp>
      <p:sp>
        <p:nvSpPr>
          <p:cNvPr id="4" name="Slide Number Placeholder 3"/>
          <p:cNvSpPr>
            <a:spLocks noGrp="1"/>
          </p:cNvSpPr>
          <p:nvPr>
            <p:ph type="sldNum" sz="quarter" idx="10"/>
          </p:nvPr>
        </p:nvSpPr>
        <p:spPr/>
        <p:txBody>
          <a:bodyPr/>
          <a:lstStyle/>
          <a:p>
            <a:fld id="{05B9014F-4199-EC4C-9171-D44565A2543F}" type="slidenum">
              <a:rPr lang="en-US" smtClean="0"/>
              <a:t>6</a:t>
            </a:fld>
            <a:endParaRPr lang="en-US"/>
          </a:p>
        </p:txBody>
      </p:sp>
    </p:spTree>
    <p:extLst>
      <p:ext uri="{BB962C8B-B14F-4D97-AF65-F5344CB8AC3E}">
        <p14:creationId xmlns:p14="http://schemas.microsoft.com/office/powerpoint/2010/main" val="214123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Canada, 2002 and Stats Can, 2013</a:t>
            </a:r>
            <a:r>
              <a:rPr lang="en-US" dirty="0" smtClean="0"/>
              <a:t>)</a:t>
            </a:r>
            <a:endParaRPr lang="en-US" dirty="0"/>
          </a:p>
          <a:p>
            <a:r>
              <a:rPr lang="en-US" dirty="0"/>
              <a:t>This </a:t>
            </a:r>
            <a:r>
              <a:rPr lang="en-US" dirty="0" smtClean="0"/>
              <a:t>data </a:t>
            </a:r>
            <a:r>
              <a:rPr lang="en-US" dirty="0"/>
              <a:t>is based on a 2012 Stats Can survey and applies to all caregivers broadly. The report showed that 8.1 million Canadians provide care to a chronically ill or disabled family member or loved one. Of those surveyed, approximately 45% had provided care for more than four years, 60% had to juggle the demands of work and caregiving, 27% lost income, and 55% felt worried, anxious or tired from providing care. </a:t>
            </a:r>
          </a:p>
          <a:p>
            <a:r>
              <a:rPr lang="en-US" dirty="0"/>
              <a:t>**The above data is meant to provide an idea of what caregivers in Canada experience. You can simply present the data, expand on it or provide your interpretation of what this means for caregivers. More information can be found at: http://</a:t>
            </a:r>
            <a:r>
              <a:rPr lang="en-US" dirty="0" err="1"/>
              <a:t>www.statcan.gc.ca</a:t>
            </a:r>
            <a:r>
              <a:rPr lang="en-US" dirty="0"/>
              <a:t>/daily-</a:t>
            </a:r>
            <a:r>
              <a:rPr lang="en-US" dirty="0" err="1"/>
              <a:t>quotidien</a:t>
            </a:r>
            <a:r>
              <a:rPr lang="en-US" dirty="0"/>
              <a:t>/130910/dq130910a-eng.htm. *</a:t>
            </a:r>
            <a:r>
              <a:rPr lang="en-US" dirty="0" smtClean="0"/>
              <a:t>*</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7</a:t>
            </a:fld>
            <a:endParaRPr lang="en-US"/>
          </a:p>
        </p:txBody>
      </p:sp>
    </p:spTree>
    <p:extLst>
      <p:ext uri="{BB962C8B-B14F-4D97-AF65-F5344CB8AC3E}">
        <p14:creationId xmlns:p14="http://schemas.microsoft.com/office/powerpoint/2010/main" val="2258496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9014F-4199-EC4C-9171-D44565A2543F}" type="slidenum">
              <a:rPr lang="en-US" smtClean="0"/>
              <a:t>8</a:t>
            </a:fld>
            <a:endParaRPr lang="en-US"/>
          </a:p>
        </p:txBody>
      </p:sp>
    </p:spTree>
    <p:extLst>
      <p:ext uri="{BB962C8B-B14F-4D97-AF65-F5344CB8AC3E}">
        <p14:creationId xmlns:p14="http://schemas.microsoft.com/office/powerpoint/2010/main" val="2249517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1999 estimate of the dollar value of the contribution of family caregivers, including those caring for someone with a mental illness, was 5 billion/year, which could be worth as much as 12. 3 billion/year today (2008)</a:t>
            </a:r>
            <a:r>
              <a:rPr lang="en-US" dirty="0" smtClean="0"/>
              <a:t>.</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9</a:t>
            </a:fld>
            <a:endParaRPr lang="en-US"/>
          </a:p>
        </p:txBody>
      </p:sp>
    </p:spTree>
    <p:extLst>
      <p:ext uri="{BB962C8B-B14F-4D97-AF65-F5344CB8AC3E}">
        <p14:creationId xmlns:p14="http://schemas.microsoft.com/office/powerpoint/2010/main" val="22209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Caregivers are a very diverse group of people, but </a:t>
            </a:r>
            <a:r>
              <a:rPr lang="en-US" dirty="0" smtClean="0"/>
              <a:t>they </a:t>
            </a:r>
            <a:r>
              <a:rPr lang="en-US" dirty="0"/>
              <a:t>are many, and their contribution is valuable!</a:t>
            </a:r>
          </a:p>
          <a:p>
            <a:r>
              <a:rPr lang="en-US" dirty="0" smtClean="0"/>
              <a:t>Things </a:t>
            </a:r>
            <a:r>
              <a:rPr lang="en-US" dirty="0"/>
              <a:t>are better than they used to be but there is still a long way to go (can use intro from </a:t>
            </a:r>
            <a:r>
              <a:rPr lang="en-US" i="1" dirty="0" smtClean="0"/>
              <a:t>Guidelines</a:t>
            </a:r>
            <a:r>
              <a:rPr lang="en-US" dirty="0" smtClean="0"/>
              <a:t> </a:t>
            </a:r>
            <a:r>
              <a:rPr lang="en-US" dirty="0"/>
              <a:t>if useful</a:t>
            </a:r>
            <a:r>
              <a:rPr lang="en-US" dirty="0" smtClean="0"/>
              <a:t>).</a:t>
            </a:r>
            <a:endParaRPr lang="en-US" dirty="0"/>
          </a:p>
          <a:p>
            <a:r>
              <a:rPr lang="en-US" dirty="0"/>
              <a:t>Experience of caregivers depends on (among other factors</a:t>
            </a:r>
            <a:r>
              <a:rPr lang="en-US" dirty="0" smtClean="0"/>
              <a:t>):</a:t>
            </a:r>
            <a:endParaRPr lang="en-US" dirty="0"/>
          </a:p>
          <a:p>
            <a:r>
              <a:rPr lang="en-US" dirty="0"/>
              <a:t>-historical and current experience of the person they are caring for</a:t>
            </a:r>
          </a:p>
          <a:p>
            <a:r>
              <a:rPr lang="en-US" dirty="0"/>
              <a:t>-their own age, health, location</a:t>
            </a:r>
          </a:p>
          <a:p>
            <a:r>
              <a:rPr lang="en-US" dirty="0"/>
              <a:t>-employment status </a:t>
            </a:r>
          </a:p>
          <a:p>
            <a:r>
              <a:rPr lang="en-US" dirty="0"/>
              <a:t>-gender</a:t>
            </a:r>
          </a:p>
          <a:p>
            <a:r>
              <a:rPr lang="en-US" dirty="0"/>
              <a:t>-culture, ethnicity</a:t>
            </a:r>
          </a:p>
          <a:p>
            <a:r>
              <a:rPr lang="en-US" dirty="0"/>
              <a:t>-</a:t>
            </a:r>
            <a:r>
              <a:rPr lang="en-US" dirty="0" smtClean="0"/>
              <a:t>language</a:t>
            </a:r>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10</a:t>
            </a:fld>
            <a:endParaRPr lang="en-US"/>
          </a:p>
        </p:txBody>
      </p:sp>
    </p:spTree>
    <p:extLst>
      <p:ext uri="{BB962C8B-B14F-4D97-AF65-F5344CB8AC3E}">
        <p14:creationId xmlns:p14="http://schemas.microsoft.com/office/powerpoint/2010/main" val="242715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smtClean="0"/>
              <a:t>caregiver </a:t>
            </a:r>
            <a:r>
              <a:rPr lang="en-US" dirty="0"/>
              <a:t>usually needs</a:t>
            </a:r>
            <a:r>
              <a:rPr lang="en-US" dirty="0" smtClean="0"/>
              <a:t>:</a:t>
            </a:r>
            <a:endParaRPr lang="en-US" dirty="0"/>
          </a:p>
          <a:p>
            <a:r>
              <a:rPr lang="en-US" dirty="0"/>
              <a:t>-to know that their relative is receiving appropriate care and has access to the services and supports that will maximize their potential for quality of life. </a:t>
            </a:r>
          </a:p>
          <a:p>
            <a:r>
              <a:rPr lang="en-US" dirty="0"/>
              <a:t>-to have their relationships and caregiving roles recognized by mental health service providers and to be meaningfully involved in assessment and treatment planning</a:t>
            </a:r>
            <a:r>
              <a:rPr lang="en-US" dirty="0" smtClean="0"/>
              <a:t>.</a:t>
            </a:r>
            <a:endParaRPr lang="en-US" dirty="0"/>
          </a:p>
          <a:p>
            <a:r>
              <a:rPr lang="en-US" dirty="0"/>
              <a:t>-to receive information and timely support from knowledgeable mental health service providers, including in enhancing their coping skills, so they can effectively provide care to their relative</a:t>
            </a:r>
            <a:r>
              <a:rPr lang="en-US" dirty="0" smtClean="0"/>
              <a:t>.</a:t>
            </a:r>
            <a:endParaRPr lang="en-US" dirty="0"/>
          </a:p>
          <a:p>
            <a:r>
              <a:rPr lang="en-US" dirty="0"/>
              <a:t>- to have their personal needs outside of their caregiving role recognized and supported to sustain their own health and emotional well-being. </a:t>
            </a:r>
          </a:p>
        </p:txBody>
      </p:sp>
      <p:sp>
        <p:nvSpPr>
          <p:cNvPr id="4" name="Slide Number Placeholder 3"/>
          <p:cNvSpPr>
            <a:spLocks noGrp="1"/>
          </p:cNvSpPr>
          <p:nvPr>
            <p:ph type="sldNum" sz="quarter" idx="10"/>
          </p:nvPr>
        </p:nvSpPr>
        <p:spPr/>
        <p:txBody>
          <a:bodyPr/>
          <a:lstStyle/>
          <a:p>
            <a:fld id="{05B9014F-4199-EC4C-9171-D44565A2543F}" type="slidenum">
              <a:rPr lang="en-US" smtClean="0"/>
              <a:t>11</a:t>
            </a:fld>
            <a:endParaRPr lang="en-US"/>
          </a:p>
        </p:txBody>
      </p:sp>
    </p:spTree>
    <p:extLst>
      <p:ext uri="{BB962C8B-B14F-4D97-AF65-F5344CB8AC3E}">
        <p14:creationId xmlns:p14="http://schemas.microsoft.com/office/powerpoint/2010/main" val="184465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userDrawn="1"/>
        </p:nvSpPr>
        <p:spPr>
          <a:xfrm>
            <a:off x="0" y="0"/>
            <a:ext cx="9144000" cy="14276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199" y="1782435"/>
            <a:ext cx="6158271" cy="1470025"/>
          </a:xfrm>
        </p:spPr>
        <p:txBody>
          <a:bodyPr anchor="b">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391060"/>
            <a:ext cx="6158270" cy="18997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191056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F89ADC-1FD2-FC42-8690-9E2C7AF944AF}" type="datetime1">
              <a:rPr lang="en-CA" smtClean="0"/>
              <a:t>15/06/2015</a:t>
            </a:fld>
            <a:endParaRPr lang="en-US"/>
          </a:p>
        </p:txBody>
      </p:sp>
      <p:sp>
        <p:nvSpPr>
          <p:cNvPr id="5" name="Footer Placeholder 4"/>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6" name="Slide Number Placeholder 5"/>
          <p:cNvSpPr>
            <a:spLocks noGrp="1"/>
          </p:cNvSpPr>
          <p:nvPr>
            <p:ph type="sldNum" sz="quarter" idx="12"/>
          </p:nvPr>
        </p:nvSpPr>
        <p:spPr/>
        <p:txBody>
          <a:bodyPr/>
          <a:lstStyle/>
          <a:p>
            <a:fld id="{3CF1EA0B-F7AD-1547-937D-133775060B43}" type="slidenum">
              <a:rPr lang="en-US" smtClean="0"/>
              <a:t>‹#›</a:t>
            </a:fld>
            <a:endParaRPr lang="en-US"/>
          </a:p>
        </p:txBody>
      </p:sp>
    </p:spTree>
    <p:extLst>
      <p:ext uri="{BB962C8B-B14F-4D97-AF65-F5344CB8AC3E}">
        <p14:creationId xmlns:p14="http://schemas.microsoft.com/office/powerpoint/2010/main" val="42256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6A28610-8360-7340-A762-26558A932502}" type="datetime1">
              <a:rPr lang="en-CA" smtClean="0"/>
              <a:t>15/06/2015</a:t>
            </a:fld>
            <a:endParaRPr lang="en-US"/>
          </a:p>
        </p:txBody>
      </p:sp>
      <p:sp>
        <p:nvSpPr>
          <p:cNvPr id="5" name="Footer Placeholder 4"/>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6" name="Slide Number Placeholder 5"/>
          <p:cNvSpPr>
            <a:spLocks noGrp="1"/>
          </p:cNvSpPr>
          <p:nvPr>
            <p:ph type="sldNum" sz="quarter" idx="12"/>
          </p:nvPr>
        </p:nvSpPr>
        <p:spPr/>
        <p:txBody>
          <a:bodyPr/>
          <a:lstStyle/>
          <a:p>
            <a:fld id="{3CF1EA0B-F7AD-1547-937D-133775060B43}" type="slidenum">
              <a:rPr lang="en-US" smtClean="0"/>
              <a:t>‹#›</a:t>
            </a:fld>
            <a:endParaRPr lang="en-US"/>
          </a:p>
        </p:txBody>
      </p:sp>
    </p:spTree>
    <p:extLst>
      <p:ext uri="{BB962C8B-B14F-4D97-AF65-F5344CB8AC3E}">
        <p14:creationId xmlns:p14="http://schemas.microsoft.com/office/powerpoint/2010/main" val="187548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996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
            <a:ext cx="8229600" cy="996018"/>
          </a:xfrm>
        </p:spPr>
        <p:txBody>
          <a:bodyPr anchor="t">
            <a:normAutofit/>
          </a:bodyPr>
          <a:lstStyle>
            <a:lvl1pPr>
              <a:defRPr sz="2400">
                <a:solidFill>
                  <a:schemeClr val="bg2"/>
                </a:solidFill>
              </a:defRPr>
            </a:lvl1pPr>
          </a:lstStyle>
          <a:p>
            <a:r>
              <a:rPr lang="en-CA" dirty="0" smtClean="0"/>
              <a:t>Click to edit Master title style</a:t>
            </a:r>
            <a:endParaRPr lang="en-US" dirty="0"/>
          </a:p>
        </p:txBody>
      </p:sp>
      <p:sp>
        <p:nvSpPr>
          <p:cNvPr id="4" name="Date Placeholder 3"/>
          <p:cNvSpPr>
            <a:spLocks noGrp="1"/>
          </p:cNvSpPr>
          <p:nvPr>
            <p:ph type="dt" sz="half" idx="10"/>
          </p:nvPr>
        </p:nvSpPr>
        <p:spPr/>
        <p:txBody>
          <a:bodyPr/>
          <a:lstStyle/>
          <a:p>
            <a:fld id="{12703A3C-507A-3D46-AD6C-AF78935B961E}" type="datetime1">
              <a:rPr lang="en-CA" smtClean="0"/>
              <a:t>15/06/2015</a:t>
            </a:fld>
            <a:endParaRPr lang="en-US"/>
          </a:p>
        </p:txBody>
      </p:sp>
      <p:sp>
        <p:nvSpPr>
          <p:cNvPr id="5" name="Footer Placeholder 4"/>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6" name="Slide Number Placeholder 5"/>
          <p:cNvSpPr>
            <a:spLocks noGrp="1"/>
          </p:cNvSpPr>
          <p:nvPr>
            <p:ph type="sldNum" sz="quarter" idx="12"/>
          </p:nvPr>
        </p:nvSpPr>
        <p:spPr/>
        <p:txBody>
          <a:bodyPr/>
          <a:lstStyle/>
          <a:p>
            <a:fld id="{3CF1EA0B-F7AD-1547-937D-133775060B43}" type="slidenum">
              <a:rPr lang="en-US" smtClean="0"/>
              <a:t>‹#›</a:t>
            </a:fld>
            <a:endParaRPr lang="en-US"/>
          </a:p>
        </p:txBody>
      </p:sp>
    </p:spTree>
    <p:extLst>
      <p:ext uri="{BB962C8B-B14F-4D97-AF65-F5344CB8AC3E}">
        <p14:creationId xmlns:p14="http://schemas.microsoft.com/office/powerpoint/2010/main" val="153258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04656"/>
            <a:ext cx="5562600" cy="1789512"/>
          </a:xfrm>
        </p:spPr>
        <p:txBody>
          <a:bodyPr anchor="b">
            <a:normAutofit/>
          </a:bodyPr>
          <a:lstStyle>
            <a:lvl1pPr algn="l">
              <a:defRPr lang="en-US" sz="3600" dirty="0"/>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5151073"/>
            <a:ext cx="5562600" cy="886457"/>
          </a:xfrm>
        </p:spPr>
        <p:txBody>
          <a:bodyPr anchor="t">
            <a:normAutofit/>
          </a:bodyPr>
          <a:lstStyle>
            <a:lvl1pPr marL="0" indent="0">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cxnSp>
        <p:nvCxnSpPr>
          <p:cNvPr id="8" name="Straight Connector 7"/>
          <p:cNvCxnSpPr/>
          <p:nvPr userDrawn="1"/>
        </p:nvCxnSpPr>
        <p:spPr>
          <a:xfrm>
            <a:off x="457200" y="4971791"/>
            <a:ext cx="82296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75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57470"/>
            <a:ext cx="4038600" cy="466869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457470"/>
            <a:ext cx="4038600" cy="466869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4"/>
          <p:cNvSpPr>
            <a:spLocks noGrp="1"/>
          </p:cNvSpPr>
          <p:nvPr>
            <p:ph type="dt" sz="half" idx="10"/>
          </p:nvPr>
        </p:nvSpPr>
        <p:spPr/>
        <p:txBody>
          <a:bodyPr/>
          <a:lstStyle/>
          <a:p>
            <a:fld id="{BA5DC83B-5286-CE4E-9AF1-709541001D22}" type="datetime1">
              <a:rPr lang="en-CA" smtClean="0"/>
              <a:t>15/06/2015</a:t>
            </a:fld>
            <a:endParaRPr lang="en-US"/>
          </a:p>
        </p:txBody>
      </p:sp>
      <p:sp>
        <p:nvSpPr>
          <p:cNvPr id="6" name="Footer Placeholder 5"/>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7" name="Slide Number Placeholder 6"/>
          <p:cNvSpPr>
            <a:spLocks noGrp="1"/>
          </p:cNvSpPr>
          <p:nvPr>
            <p:ph type="sldNum" sz="quarter" idx="12"/>
          </p:nvPr>
        </p:nvSpPr>
        <p:spPr/>
        <p:txBody>
          <a:bodyPr/>
          <a:lstStyle/>
          <a:p>
            <a:fld id="{3CF1EA0B-F7AD-1547-937D-133775060B43}" type="slidenum">
              <a:rPr lang="en-US" smtClean="0"/>
              <a:t>‹#›</a:t>
            </a:fld>
            <a:endParaRPr lang="en-US"/>
          </a:p>
        </p:txBody>
      </p:sp>
      <p:sp>
        <p:nvSpPr>
          <p:cNvPr id="9" name="Rectangle 8"/>
          <p:cNvSpPr/>
          <p:nvPr userDrawn="1"/>
        </p:nvSpPr>
        <p:spPr>
          <a:xfrm>
            <a:off x="0" y="0"/>
            <a:ext cx="9144000" cy="996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0" y="0"/>
            <a:ext cx="8229600" cy="996019"/>
          </a:xfrm>
        </p:spPr>
        <p:txBody>
          <a:bodyPr anchor="t">
            <a:normAutofit/>
          </a:bodyPr>
          <a:lstStyle>
            <a:lvl1pPr>
              <a:defRPr sz="2400">
                <a:solidFill>
                  <a:schemeClr val="bg2"/>
                </a:solidFill>
              </a:defRPr>
            </a:lvl1pPr>
          </a:lstStyle>
          <a:p>
            <a:r>
              <a:rPr lang="en-CA" dirty="0" smtClean="0"/>
              <a:t>Click to edit Master title style</a:t>
            </a:r>
            <a:endParaRPr lang="en-US" dirty="0"/>
          </a:p>
        </p:txBody>
      </p:sp>
    </p:spTree>
    <p:extLst>
      <p:ext uri="{BB962C8B-B14F-4D97-AF65-F5344CB8AC3E}">
        <p14:creationId xmlns:p14="http://schemas.microsoft.com/office/powerpoint/2010/main" val="111835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211822"/>
            <a:ext cx="4040188" cy="9630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211822"/>
            <a:ext cx="4041775" cy="9630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6D8E4C5-B405-974A-8853-465A77A5ACB6}" type="datetime1">
              <a:rPr lang="en-CA" smtClean="0"/>
              <a:t>15/06/2015</a:t>
            </a:fld>
            <a:endParaRPr lang="en-US"/>
          </a:p>
        </p:txBody>
      </p:sp>
      <p:sp>
        <p:nvSpPr>
          <p:cNvPr id="8" name="Footer Placeholder 7"/>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9" name="Slide Number Placeholder 8"/>
          <p:cNvSpPr>
            <a:spLocks noGrp="1"/>
          </p:cNvSpPr>
          <p:nvPr>
            <p:ph type="sldNum" sz="quarter" idx="12"/>
          </p:nvPr>
        </p:nvSpPr>
        <p:spPr/>
        <p:txBody>
          <a:bodyPr/>
          <a:lstStyle/>
          <a:p>
            <a:fld id="{3CF1EA0B-F7AD-1547-937D-133775060B43}" type="slidenum">
              <a:rPr lang="en-US" smtClean="0"/>
              <a:t>‹#›</a:t>
            </a:fld>
            <a:endParaRPr lang="en-US"/>
          </a:p>
        </p:txBody>
      </p:sp>
      <p:cxnSp>
        <p:nvCxnSpPr>
          <p:cNvPr id="10" name="Straight Connector 9"/>
          <p:cNvCxnSpPr/>
          <p:nvPr userDrawn="1"/>
        </p:nvCxnSpPr>
        <p:spPr>
          <a:xfrm>
            <a:off x="457200" y="1062419"/>
            <a:ext cx="8229600" cy="8301"/>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32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B34CA8F-12DB-354E-AF1C-5AC16E2EED6A}" type="datetime1">
              <a:rPr lang="en-CA" smtClean="0"/>
              <a:t>15/06/2015</a:t>
            </a:fld>
            <a:endParaRPr lang="en-US"/>
          </a:p>
        </p:txBody>
      </p:sp>
      <p:sp>
        <p:nvSpPr>
          <p:cNvPr id="4" name="Footer Placeholder 3"/>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5" name="Slide Number Placeholder 4"/>
          <p:cNvSpPr>
            <a:spLocks noGrp="1"/>
          </p:cNvSpPr>
          <p:nvPr>
            <p:ph type="sldNum" sz="quarter" idx="12"/>
          </p:nvPr>
        </p:nvSpPr>
        <p:spPr/>
        <p:txBody>
          <a:bodyPr/>
          <a:lstStyle/>
          <a:p>
            <a:fld id="{3CF1EA0B-F7AD-1547-937D-133775060B43}" type="slidenum">
              <a:rPr lang="en-US" smtClean="0"/>
              <a:t>‹#›</a:t>
            </a:fld>
            <a:endParaRPr lang="en-US"/>
          </a:p>
        </p:txBody>
      </p:sp>
      <p:cxnSp>
        <p:nvCxnSpPr>
          <p:cNvPr id="6" name="Straight Connector 5"/>
          <p:cNvCxnSpPr/>
          <p:nvPr userDrawn="1"/>
        </p:nvCxnSpPr>
        <p:spPr>
          <a:xfrm>
            <a:off x="457200" y="1062419"/>
            <a:ext cx="8229600" cy="8301"/>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34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48267-ECD7-D344-B71E-29075D3D06B4}" type="datetime1">
              <a:rPr lang="en-CA" smtClean="0"/>
              <a:t>15/06/2015</a:t>
            </a:fld>
            <a:endParaRPr lang="en-US"/>
          </a:p>
        </p:txBody>
      </p:sp>
      <p:sp>
        <p:nvSpPr>
          <p:cNvPr id="3" name="Footer Placeholder 2"/>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4" name="Slide Number Placeholder 3"/>
          <p:cNvSpPr>
            <a:spLocks noGrp="1"/>
          </p:cNvSpPr>
          <p:nvPr>
            <p:ph type="sldNum" sz="quarter" idx="12"/>
          </p:nvPr>
        </p:nvSpPr>
        <p:spPr/>
        <p:txBody>
          <a:bodyPr/>
          <a:lstStyle/>
          <a:p>
            <a:fld id="{3CF1EA0B-F7AD-1547-937D-133775060B43}" type="slidenum">
              <a:rPr lang="en-US" smtClean="0"/>
              <a:t>‹#›</a:t>
            </a:fld>
            <a:endParaRPr lang="en-US"/>
          </a:p>
        </p:txBody>
      </p:sp>
    </p:spTree>
    <p:extLst>
      <p:ext uri="{BB962C8B-B14F-4D97-AF65-F5344CB8AC3E}">
        <p14:creationId xmlns:p14="http://schemas.microsoft.com/office/powerpoint/2010/main" val="237675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F777B0F-04A7-5048-98C6-96160D6BF400}" type="datetime1">
              <a:rPr lang="en-CA" smtClean="0"/>
              <a:t>15/06/2015</a:t>
            </a:fld>
            <a:endParaRPr lang="en-US"/>
          </a:p>
        </p:txBody>
      </p:sp>
      <p:sp>
        <p:nvSpPr>
          <p:cNvPr id="6" name="Footer Placeholder 5"/>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7" name="Slide Number Placeholder 6"/>
          <p:cNvSpPr>
            <a:spLocks noGrp="1"/>
          </p:cNvSpPr>
          <p:nvPr>
            <p:ph type="sldNum" sz="quarter" idx="12"/>
          </p:nvPr>
        </p:nvSpPr>
        <p:spPr/>
        <p:txBody>
          <a:bodyPr/>
          <a:lstStyle/>
          <a:p>
            <a:fld id="{3CF1EA0B-F7AD-1547-937D-133775060B43}" type="slidenum">
              <a:rPr lang="en-US" smtClean="0"/>
              <a:t>‹#›</a:t>
            </a:fld>
            <a:endParaRPr lang="en-US"/>
          </a:p>
        </p:txBody>
      </p:sp>
    </p:spTree>
    <p:extLst>
      <p:ext uri="{BB962C8B-B14F-4D97-AF65-F5344CB8AC3E}">
        <p14:creationId xmlns:p14="http://schemas.microsoft.com/office/powerpoint/2010/main" val="218320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484EA16-D8C9-D046-B935-4DB20FDBFAFA}" type="datetime1">
              <a:rPr lang="en-CA" smtClean="0"/>
              <a:t>15/06/2015</a:t>
            </a:fld>
            <a:endParaRPr lang="en-US"/>
          </a:p>
        </p:txBody>
      </p:sp>
      <p:sp>
        <p:nvSpPr>
          <p:cNvPr id="6" name="Footer Placeholder 5"/>
          <p:cNvSpPr>
            <a:spLocks noGrp="1"/>
          </p:cNvSpPr>
          <p:nvPr>
            <p:ph type="ftr" sz="quarter" idx="11"/>
          </p:nvPr>
        </p:nvSpPr>
        <p:spPr/>
        <p:txBody>
          <a:bodyPr/>
          <a:lstStyle/>
          <a:p>
            <a:r>
              <a:rPr lang="en-US" dirty="0" smtClean="0"/>
              <a:t>Taking the Guidelines off the Shelf: Toolkit to Mobilization</a:t>
            </a:r>
            <a:endParaRPr lang="en-US" dirty="0"/>
          </a:p>
        </p:txBody>
      </p:sp>
      <p:sp>
        <p:nvSpPr>
          <p:cNvPr id="7" name="Slide Number Placeholder 6"/>
          <p:cNvSpPr>
            <a:spLocks noGrp="1"/>
          </p:cNvSpPr>
          <p:nvPr>
            <p:ph type="sldNum" sz="quarter" idx="12"/>
          </p:nvPr>
        </p:nvSpPr>
        <p:spPr/>
        <p:txBody>
          <a:bodyPr/>
          <a:lstStyle/>
          <a:p>
            <a:fld id="{3CF1EA0B-F7AD-1547-937D-133775060B43}" type="slidenum">
              <a:rPr lang="en-US" smtClean="0"/>
              <a:t>‹#›</a:t>
            </a:fld>
            <a:endParaRPr lang="en-US"/>
          </a:p>
        </p:txBody>
      </p:sp>
    </p:spTree>
    <p:extLst>
      <p:ext uri="{BB962C8B-B14F-4D97-AF65-F5344CB8AC3E}">
        <p14:creationId xmlns:p14="http://schemas.microsoft.com/office/powerpoint/2010/main" val="374667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6350"/>
            <a:ext cx="8756991" cy="3651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19325"/>
            <a:ext cx="8229600" cy="87669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65994"/>
            <a:ext cx="8229600" cy="4660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646762" cy="365125"/>
          </a:xfrm>
          <a:prstGeom prst="rect">
            <a:avLst/>
          </a:prstGeom>
        </p:spPr>
        <p:txBody>
          <a:bodyPr vert="horz" lIns="91440" tIns="45720" rIns="91440" bIns="45720" rtlCol="0" anchor="ctr"/>
          <a:lstStyle>
            <a:lvl1pPr algn="l">
              <a:defRPr sz="1000">
                <a:solidFill>
                  <a:schemeClr val="accent1"/>
                </a:solidFill>
              </a:defRPr>
            </a:lvl1pPr>
          </a:lstStyle>
          <a:p>
            <a:fld id="{6E1947C2-4834-BF4E-B3B3-501E481AE126}" type="datetime1">
              <a:rPr lang="en-CA" smtClean="0"/>
              <a:t>15/06/2015</a:t>
            </a:fld>
            <a:endParaRPr lang="en-US" dirty="0"/>
          </a:p>
        </p:txBody>
      </p:sp>
      <p:sp>
        <p:nvSpPr>
          <p:cNvPr id="5" name="Footer Placeholder 4"/>
          <p:cNvSpPr>
            <a:spLocks noGrp="1"/>
          </p:cNvSpPr>
          <p:nvPr>
            <p:ph type="ftr" sz="quarter" idx="3"/>
          </p:nvPr>
        </p:nvSpPr>
        <p:spPr>
          <a:xfrm>
            <a:off x="1103962" y="6356350"/>
            <a:ext cx="3768411" cy="365125"/>
          </a:xfrm>
          <a:prstGeom prst="rect">
            <a:avLst/>
          </a:prstGeom>
        </p:spPr>
        <p:txBody>
          <a:bodyPr vert="horz" lIns="91440" tIns="45720" rIns="91440" bIns="45720" rtlCol="0" anchor="ctr"/>
          <a:lstStyle>
            <a:lvl1pPr algn="ctr">
              <a:defRPr sz="1000">
                <a:solidFill>
                  <a:schemeClr val="accent1"/>
                </a:solidFill>
              </a:defRPr>
            </a:lvl1pPr>
          </a:lstStyle>
          <a:p>
            <a:pPr algn="l"/>
            <a:r>
              <a:rPr lang="en-US" dirty="0" smtClean="0"/>
              <a:t>Taking the Guidelines off the Shelf: Toolkit to Mobilization</a:t>
            </a:r>
            <a:endParaRPr lang="en-US" dirty="0"/>
          </a:p>
        </p:txBody>
      </p:sp>
      <p:sp>
        <p:nvSpPr>
          <p:cNvPr id="6" name="Slide Number Placeholder 5"/>
          <p:cNvSpPr>
            <a:spLocks noGrp="1"/>
          </p:cNvSpPr>
          <p:nvPr>
            <p:ph type="sldNum" sz="quarter" idx="4"/>
          </p:nvPr>
        </p:nvSpPr>
        <p:spPr>
          <a:xfrm>
            <a:off x="8333666" y="6356350"/>
            <a:ext cx="353133" cy="365125"/>
          </a:xfrm>
          <a:prstGeom prst="rect">
            <a:avLst/>
          </a:prstGeom>
        </p:spPr>
        <p:txBody>
          <a:bodyPr vert="horz" lIns="91440" tIns="45720" rIns="91440" bIns="45720" rtlCol="0" anchor="ctr"/>
          <a:lstStyle>
            <a:lvl1pPr algn="r">
              <a:defRPr sz="1000">
                <a:solidFill>
                  <a:schemeClr val="accent1"/>
                </a:solidFill>
              </a:defRPr>
            </a:lvl1pPr>
          </a:lstStyle>
          <a:p>
            <a:fld id="{3CF1EA0B-F7AD-1547-937D-133775060B43}" type="slidenum">
              <a:rPr lang="en-US" smtClean="0"/>
              <a:pPr/>
              <a:t>‹#›</a:t>
            </a:fld>
            <a:endParaRPr lang="en-US" dirty="0"/>
          </a:p>
        </p:txBody>
      </p:sp>
    </p:spTree>
    <p:extLst>
      <p:ext uri="{BB962C8B-B14F-4D97-AF65-F5344CB8AC3E}">
        <p14:creationId xmlns:p14="http://schemas.microsoft.com/office/powerpoint/2010/main" val="248698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457200" rtl="0" eaLnBrk="1" latinLnBrk="0" hangingPunct="1">
        <a:spcBef>
          <a:spcPct val="0"/>
        </a:spcBef>
        <a:buNone/>
        <a:defRPr sz="2400" kern="1200">
          <a:solidFill>
            <a:schemeClr val="tx2"/>
          </a:solidFill>
          <a:latin typeface="Calibri Light"/>
          <a:ea typeface="+mj-ea"/>
          <a:cs typeface="+mj-cs"/>
        </a:defRPr>
      </a:lvl1pPr>
    </p:titleStyle>
    <p:bodyStyle>
      <a:lvl1pPr marL="900" indent="0" algn="l" defTabSz="457200" rtl="0" eaLnBrk="1" latinLnBrk="0" hangingPunct="1">
        <a:spcBef>
          <a:spcPts val="600"/>
        </a:spcBef>
        <a:spcAft>
          <a:spcPts val="600"/>
        </a:spcAft>
        <a:buFontTx/>
        <a:buNone/>
        <a:defRPr sz="1800" kern="1200">
          <a:solidFill>
            <a:schemeClr val="tx1"/>
          </a:solidFill>
          <a:latin typeface="+mn-lt"/>
          <a:ea typeface="+mn-ea"/>
          <a:cs typeface="+mn-cs"/>
        </a:defRPr>
      </a:lvl1pPr>
      <a:lvl2pPr marL="273600" indent="-285750" algn="l" defTabSz="457200" rtl="0" eaLnBrk="1" latinLnBrk="0" hangingPunct="1">
        <a:spcBef>
          <a:spcPts val="0"/>
        </a:spcBef>
        <a:spcAft>
          <a:spcPts val="300"/>
        </a:spcAft>
        <a:buClr>
          <a:schemeClr val="accent2"/>
        </a:buClr>
        <a:buFont typeface="Arial"/>
        <a:buChar char="•"/>
        <a:defRPr sz="1600" b="0" i="0" kern="1200" spc="0">
          <a:solidFill>
            <a:schemeClr val="tx1"/>
          </a:solidFill>
          <a:latin typeface="Calibri"/>
          <a:ea typeface="+mn-ea"/>
          <a:cs typeface="Calibri"/>
        </a:defRPr>
      </a:lvl2pPr>
      <a:lvl3pPr marL="532800" indent="-228600" algn="l" defTabSz="457200" rtl="0" eaLnBrk="1" latinLnBrk="0" hangingPunct="1">
        <a:spcBef>
          <a:spcPts val="0"/>
        </a:spcBef>
        <a:spcAft>
          <a:spcPts val="300"/>
        </a:spcAft>
        <a:buClr>
          <a:schemeClr val="accent2"/>
        </a:buClr>
        <a:buFont typeface="Lucida Grande"/>
        <a:buChar char="–"/>
        <a:defRPr sz="1600" b="0" i="0" kern="1200" spc="0">
          <a:solidFill>
            <a:schemeClr val="tx1"/>
          </a:solidFill>
          <a:latin typeface="Calibri"/>
          <a:ea typeface="+mn-ea"/>
          <a:cs typeface="Calibri"/>
        </a:defRPr>
      </a:lvl3pPr>
      <a:lvl4pPr marL="774000" indent="-228600" algn="l" defTabSz="457200" rtl="0" eaLnBrk="1" latinLnBrk="0" hangingPunct="1">
        <a:spcBef>
          <a:spcPts val="0"/>
        </a:spcBef>
        <a:spcAft>
          <a:spcPts val="300"/>
        </a:spcAft>
        <a:buClr>
          <a:schemeClr val="accent2"/>
        </a:buClr>
        <a:buSzPct val="50000"/>
        <a:buFont typeface="Wingdings" charset="2"/>
        <a:buChar char="u"/>
        <a:defRPr sz="1600" b="0" i="0" kern="1200" spc="0">
          <a:solidFill>
            <a:schemeClr val="tx1"/>
          </a:solidFill>
          <a:latin typeface="Calibri"/>
          <a:ea typeface="+mn-ea"/>
          <a:cs typeface="Calibri"/>
        </a:defRPr>
      </a:lvl4pPr>
      <a:lvl5pPr marL="1015200" indent="-228600" algn="l" defTabSz="457200" rtl="0" eaLnBrk="1" latinLnBrk="0" hangingPunct="1">
        <a:spcBef>
          <a:spcPts val="0"/>
        </a:spcBef>
        <a:spcAft>
          <a:spcPts val="300"/>
        </a:spcAft>
        <a:buClr>
          <a:schemeClr val="accent2"/>
        </a:buClr>
        <a:buFont typeface="Arial"/>
        <a:buChar char="»"/>
        <a:defRPr sz="1600" b="0" i="0" kern="1200" spc="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mentalhealthcommission.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trategy.mentalhealthcommission.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782435"/>
            <a:ext cx="7753740" cy="1470025"/>
          </a:xfrm>
        </p:spPr>
        <p:txBody>
          <a:bodyPr>
            <a:normAutofit fontScale="90000"/>
          </a:bodyPr>
          <a:lstStyle/>
          <a:p>
            <a:r>
              <a:rPr lang="en-US" dirty="0" smtClean="0"/>
              <a:t/>
            </a:r>
            <a:br>
              <a:rPr lang="en-US" dirty="0" smtClean="0"/>
            </a:br>
            <a:r>
              <a:rPr lang="en-US" dirty="0" smtClean="0"/>
              <a:t>Taking the Caregiver Guidelines Off the Shelf: Mobilization Toolkit</a:t>
            </a:r>
            <a:endParaRPr lang="en-US" dirty="0"/>
          </a:p>
        </p:txBody>
      </p:sp>
      <p:sp>
        <p:nvSpPr>
          <p:cNvPr id="3" name="Subtitle 2"/>
          <p:cNvSpPr>
            <a:spLocks noGrp="1"/>
          </p:cNvSpPr>
          <p:nvPr>
            <p:ph type="subTitle" idx="1"/>
          </p:nvPr>
        </p:nvSpPr>
        <p:spPr/>
        <p:txBody>
          <a:bodyPr/>
          <a:lstStyle/>
          <a:p>
            <a:r>
              <a:rPr lang="en-US" dirty="0" smtClean="0"/>
              <a:t>Presenter’s Name</a:t>
            </a:r>
          </a:p>
          <a:p>
            <a:r>
              <a:rPr lang="en-US" dirty="0" smtClean="0"/>
              <a:t>City, Province</a:t>
            </a:r>
            <a:endParaRPr lang="en-US" dirty="0"/>
          </a:p>
        </p:txBody>
      </p:sp>
    </p:spTree>
    <p:extLst>
      <p:ext uri="{BB962C8B-B14F-4D97-AF65-F5344CB8AC3E}">
        <p14:creationId xmlns:p14="http://schemas.microsoft.com/office/powerpoint/2010/main" val="252569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21381"/>
          </a:xfrm>
        </p:spPr>
        <p:txBody>
          <a:bodyPr/>
          <a:lstStyle/>
          <a:p>
            <a:r>
              <a:rPr lang="en-US" dirty="0" smtClean="0"/>
              <a:t>What’s it like for caregivers these days?</a:t>
            </a:r>
            <a:endParaRPr lang="en-US" dirty="0"/>
          </a:p>
        </p:txBody>
      </p:sp>
      <p:sp>
        <p:nvSpPr>
          <p:cNvPr id="3" name="Content Placeholder 2"/>
          <p:cNvSpPr>
            <a:spLocks noGrp="1"/>
          </p:cNvSpPr>
          <p:nvPr>
            <p:ph sz="half" idx="1"/>
          </p:nvPr>
        </p:nvSpPr>
        <p:spPr/>
        <p:txBody>
          <a:bodyPr/>
          <a:lstStyle/>
          <a:p>
            <a:r>
              <a:rPr lang="en-US" dirty="0" smtClean="0"/>
              <a:t>Factors that affect a caregiver’s experience:</a:t>
            </a:r>
          </a:p>
          <a:p>
            <a:pPr lvl="1"/>
            <a:r>
              <a:rPr lang="en-US" dirty="0" smtClean="0"/>
              <a:t>historical and current experience of the person they are caring for</a:t>
            </a:r>
          </a:p>
          <a:p>
            <a:pPr lvl="1"/>
            <a:r>
              <a:rPr lang="en-US" dirty="0" smtClean="0"/>
              <a:t>own age, health, location</a:t>
            </a:r>
          </a:p>
          <a:p>
            <a:pPr lvl="1"/>
            <a:r>
              <a:rPr lang="en-US" dirty="0" smtClean="0"/>
              <a:t>employment status </a:t>
            </a:r>
          </a:p>
          <a:p>
            <a:pPr lvl="1"/>
            <a:r>
              <a:rPr lang="en-US" dirty="0" smtClean="0"/>
              <a:t>gender</a:t>
            </a:r>
          </a:p>
          <a:p>
            <a:pPr lvl="1"/>
            <a:r>
              <a:rPr lang="en-US" dirty="0"/>
              <a:t>c</a:t>
            </a:r>
            <a:r>
              <a:rPr lang="en-US" dirty="0" smtClean="0"/>
              <a:t>ulture </a:t>
            </a:r>
          </a:p>
          <a:p>
            <a:pPr lvl="1"/>
            <a:r>
              <a:rPr lang="en-US" dirty="0"/>
              <a:t>l</a:t>
            </a:r>
            <a:r>
              <a:rPr lang="en-US" dirty="0" smtClean="0"/>
              <a:t>anguage</a:t>
            </a:r>
          </a:p>
        </p:txBody>
      </p:sp>
      <p:pic>
        <p:nvPicPr>
          <p:cNvPr id="6" name="757df89a-357a-4322-9d24-822996187a7d" descr="7CC6349E-3FB3-4E74-A4E9-7AE55B8F11D6@ok"/>
          <p:cNvPicPr>
            <a:picLocks noGrp="1" noChangeAspect="1" noChangeArrowheads="1"/>
          </p:cNvPicPr>
          <p:nvPr>
            <p:ph sz="half" idx="2"/>
          </p:nvPr>
        </p:nvPicPr>
        <p:blipFill rotWithShape="1">
          <a:blip r:embed="rId3"/>
          <a:srcRect b="-68169"/>
          <a:stretch/>
        </p:blipFill>
        <p:spPr bwMode="auto">
          <a:xfrm>
            <a:off x="4648200" y="2217541"/>
            <a:ext cx="4038600" cy="45259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CF1EA0B-F7AD-1547-937D-133775060B43}" type="slidenum">
              <a:rPr lang="en-US" smtClean="0"/>
              <a:t>10</a:t>
            </a:fld>
            <a:endParaRPr lang="en-US"/>
          </a:p>
        </p:txBody>
      </p:sp>
      <p:sp>
        <p:nvSpPr>
          <p:cNvPr id="8" name="Date Placeholder 7"/>
          <p:cNvSpPr>
            <a:spLocks noGrp="1"/>
          </p:cNvSpPr>
          <p:nvPr>
            <p:ph type="dt" sz="half" idx="10"/>
          </p:nvPr>
        </p:nvSpPr>
        <p:spPr>
          <a:xfrm>
            <a:off x="457199" y="6356350"/>
            <a:ext cx="811763" cy="365125"/>
          </a:xfrm>
        </p:spPr>
        <p:txBody>
          <a:bodyPr/>
          <a:lstStyle/>
          <a:p>
            <a:fld id="{081A8343-1952-CE49-9FD6-9512838304E2}" type="datetime1">
              <a:rPr lang="en-CA" smtClean="0"/>
              <a:t>15/06/2015</a:t>
            </a:fld>
            <a:endParaRPr lang="en-US" dirty="0"/>
          </a:p>
        </p:txBody>
      </p:sp>
      <p:sp>
        <p:nvSpPr>
          <p:cNvPr id="9" name="Footer Placeholder 8"/>
          <p:cNvSpPr>
            <a:spLocks noGrp="1"/>
          </p:cNvSpPr>
          <p:nvPr>
            <p:ph type="ftr" sz="quarter" idx="11"/>
          </p:nvPr>
        </p:nvSpPr>
        <p:spPr/>
        <p:txBody>
          <a:bodyPr/>
          <a:lstStyle/>
          <a:p>
            <a:r>
              <a:rPr lang="en-US" i="1" dirty="0"/>
              <a:t>Taking the Caregiver </a:t>
            </a:r>
            <a:r>
              <a:rPr lang="en-US" i="1" dirty="0" smtClean="0"/>
              <a:t>Guidelines </a:t>
            </a:r>
            <a:r>
              <a:rPr lang="en-US" i="1" dirty="0"/>
              <a:t>off the Shelf: Mobilization Toolkit</a:t>
            </a:r>
          </a:p>
        </p:txBody>
      </p:sp>
    </p:spTree>
    <p:extLst>
      <p:ext uri="{BB962C8B-B14F-4D97-AF65-F5344CB8AC3E}">
        <p14:creationId xmlns:p14="http://schemas.microsoft.com/office/powerpoint/2010/main" val="180242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21381"/>
          </a:xfrm>
        </p:spPr>
        <p:txBody>
          <a:bodyPr/>
          <a:lstStyle/>
          <a:p>
            <a:r>
              <a:rPr lang="en-CA" b="1" dirty="0" smtClean="0"/>
              <a:t>What’s it like for caregivers these days?</a:t>
            </a:r>
            <a:endParaRPr lang="en-US" dirty="0"/>
          </a:p>
        </p:txBody>
      </p:sp>
      <p:sp>
        <p:nvSpPr>
          <p:cNvPr id="3" name="Content Placeholder 2"/>
          <p:cNvSpPr>
            <a:spLocks noGrp="1"/>
          </p:cNvSpPr>
          <p:nvPr>
            <p:ph sz="half" idx="1"/>
          </p:nvPr>
        </p:nvSpPr>
        <p:spPr/>
        <p:txBody>
          <a:bodyPr/>
          <a:lstStyle/>
          <a:p>
            <a:r>
              <a:rPr lang="en-US" dirty="0" smtClean="0"/>
              <a:t>Common caregiver priorities and needs:</a:t>
            </a:r>
          </a:p>
          <a:p>
            <a:pPr lvl="1"/>
            <a:r>
              <a:rPr lang="en-US" dirty="0"/>
              <a:t>r</a:t>
            </a:r>
            <a:r>
              <a:rPr lang="en-US" dirty="0" smtClean="0"/>
              <a:t>elative’s quality of life</a:t>
            </a:r>
          </a:p>
          <a:p>
            <a:pPr lvl="1"/>
            <a:r>
              <a:rPr lang="en-US" dirty="0"/>
              <a:t>r</a:t>
            </a:r>
            <a:r>
              <a:rPr lang="en-US" dirty="0" smtClean="0"/>
              <a:t>ecognition and respect for their caregiving role</a:t>
            </a:r>
          </a:p>
          <a:p>
            <a:pPr lvl="1"/>
            <a:r>
              <a:rPr lang="en-US" dirty="0"/>
              <a:t>i</a:t>
            </a:r>
            <a:r>
              <a:rPr lang="en-US" dirty="0" smtClean="0"/>
              <a:t>nformation and opportunities for building skills</a:t>
            </a:r>
          </a:p>
          <a:p>
            <a:pPr lvl="1"/>
            <a:r>
              <a:rPr lang="en-US" dirty="0" smtClean="0"/>
              <a:t>recognition of personal needs</a:t>
            </a:r>
            <a:endParaRPr lang="en-US" dirty="0"/>
          </a:p>
        </p:txBody>
      </p:sp>
      <p:pic>
        <p:nvPicPr>
          <p:cNvPr id="6" name="5e0a4589-059c-47b7-a963-c324f9c6cce4" descr="C2776228-3E2F-4074-8A9D-F7A23F27E953@ok"/>
          <p:cNvPicPr>
            <a:picLocks noGrp="1" noChangeAspect="1" noChangeArrowheads="1"/>
          </p:cNvPicPr>
          <p:nvPr>
            <p:ph sz="half" idx="2"/>
          </p:nvPr>
        </p:nvPicPr>
        <p:blipFill rotWithShape="1">
          <a:blip r:embed="rId3"/>
          <a:srcRect t="-15078" b="-53148"/>
          <a:stretch/>
        </p:blipFill>
        <p:spPr bwMode="auto">
          <a:xfrm>
            <a:off x="4648200" y="1502825"/>
            <a:ext cx="4038600" cy="466869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CF1EA0B-F7AD-1547-937D-133775060B43}" type="slidenum">
              <a:rPr lang="en-US" smtClean="0"/>
              <a:t>11</a:t>
            </a:fld>
            <a:endParaRPr lang="en-US"/>
          </a:p>
        </p:txBody>
      </p:sp>
      <p:sp>
        <p:nvSpPr>
          <p:cNvPr id="8" name="Date Placeholder 7"/>
          <p:cNvSpPr>
            <a:spLocks noGrp="1"/>
          </p:cNvSpPr>
          <p:nvPr>
            <p:ph type="dt" sz="half" idx="10"/>
          </p:nvPr>
        </p:nvSpPr>
        <p:spPr>
          <a:xfrm>
            <a:off x="457200" y="6356350"/>
            <a:ext cx="821094" cy="365125"/>
          </a:xfrm>
        </p:spPr>
        <p:txBody>
          <a:bodyPr/>
          <a:lstStyle/>
          <a:p>
            <a:fld id="{0D50312A-CB9A-C546-AE70-4E10CF102D25}" type="datetime1">
              <a:rPr lang="en-CA" smtClean="0"/>
              <a:t>15/06/2015</a:t>
            </a:fld>
            <a:endParaRPr lang="en-US" dirty="0"/>
          </a:p>
        </p:txBody>
      </p:sp>
      <p:sp>
        <p:nvSpPr>
          <p:cNvPr id="9" name="Footer Placeholder 8"/>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4222162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a:t>
            </a:r>
            <a:r>
              <a:rPr lang="en-US" i="1" dirty="0" smtClean="0"/>
              <a:t>Guidelines</a:t>
            </a:r>
            <a:endParaRPr lang="en-US" i="1" dirty="0"/>
          </a:p>
        </p:txBody>
      </p:sp>
      <p:sp>
        <p:nvSpPr>
          <p:cNvPr id="3" name="Content Placeholder 2"/>
          <p:cNvSpPr>
            <a:spLocks noGrp="1"/>
          </p:cNvSpPr>
          <p:nvPr>
            <p:ph idx="4294967295"/>
          </p:nvPr>
        </p:nvSpPr>
        <p:spPr>
          <a:xfrm>
            <a:off x="457200" y="1465994"/>
            <a:ext cx="8229600" cy="4660169"/>
          </a:xfrm>
        </p:spPr>
        <p:txBody>
          <a:bodyPr/>
          <a:lstStyle/>
          <a:p>
            <a:pPr marL="286650" indent="-285750">
              <a:buClr>
                <a:schemeClr val="accent2"/>
              </a:buClr>
              <a:buFont typeface="Arial"/>
              <a:buChar char="•"/>
            </a:pPr>
            <a:r>
              <a:rPr lang="en-US" i="1" dirty="0" smtClean="0"/>
              <a:t>The Mental Health Strategy for Canada </a:t>
            </a:r>
            <a:r>
              <a:rPr lang="en-US" dirty="0" smtClean="0"/>
              <a:t>called for better supports, increased access to respite care and more flexible work policies for </a:t>
            </a:r>
            <a:r>
              <a:rPr lang="en-US" dirty="0"/>
              <a:t>c</a:t>
            </a:r>
            <a:r>
              <a:rPr lang="en-US" dirty="0" smtClean="0"/>
              <a:t>aregivers</a:t>
            </a:r>
          </a:p>
          <a:p>
            <a:pPr marL="286650" indent="-285750">
              <a:buClr>
                <a:schemeClr val="accent2"/>
              </a:buClr>
              <a:buFont typeface="Arial"/>
              <a:buChar char="•"/>
            </a:pPr>
            <a:r>
              <a:rPr lang="en-US" dirty="0" smtClean="0"/>
              <a:t>It recognized the role of caregivers in facilitating recovery and their valuable input to care planning</a:t>
            </a:r>
          </a:p>
          <a:p>
            <a:pPr marL="286650" indent="-285750">
              <a:buClr>
                <a:schemeClr val="accent2"/>
              </a:buClr>
              <a:buFont typeface="Arial"/>
              <a:buChar char="•"/>
            </a:pPr>
            <a:r>
              <a:rPr lang="en-US" dirty="0" smtClean="0"/>
              <a:t>The Family Caregivers Advisory Committee (FCAC) was created to provide advice on caregiving-related issues across all areas of the Mental Health Commission’s work</a:t>
            </a:r>
          </a:p>
          <a:p>
            <a:pPr marL="286650" indent="-285750">
              <a:buClr>
                <a:schemeClr val="accent2"/>
              </a:buClr>
              <a:buFont typeface="Arial"/>
              <a:buChar char="•"/>
            </a:pPr>
            <a:r>
              <a:rPr lang="en-US" dirty="0" smtClean="0"/>
              <a:t>The development of the</a:t>
            </a:r>
            <a:r>
              <a:rPr lang="en-US" i="1" dirty="0" smtClean="0"/>
              <a:t> Guidelines </a:t>
            </a:r>
            <a:r>
              <a:rPr lang="en-US" dirty="0" smtClean="0"/>
              <a:t>was initiated by the FCAC, as a blueprint for caregiver support services across the country</a:t>
            </a:r>
          </a:p>
        </p:txBody>
      </p:sp>
      <p:sp>
        <p:nvSpPr>
          <p:cNvPr id="4" name="Slide Number Placeholder 3"/>
          <p:cNvSpPr>
            <a:spLocks noGrp="1"/>
          </p:cNvSpPr>
          <p:nvPr>
            <p:ph type="sldNum" sz="quarter" idx="12"/>
          </p:nvPr>
        </p:nvSpPr>
        <p:spPr/>
        <p:txBody>
          <a:bodyPr/>
          <a:lstStyle/>
          <a:p>
            <a:fld id="{3CF1EA0B-F7AD-1547-937D-133775060B43}" type="slidenum">
              <a:rPr lang="en-US" smtClean="0"/>
              <a:t>12</a:t>
            </a:fld>
            <a:endParaRPr lang="en-US"/>
          </a:p>
        </p:txBody>
      </p:sp>
      <p:sp>
        <p:nvSpPr>
          <p:cNvPr id="5" name="Date Placeholder 4"/>
          <p:cNvSpPr>
            <a:spLocks noGrp="1"/>
          </p:cNvSpPr>
          <p:nvPr>
            <p:ph type="dt" sz="half" idx="10"/>
          </p:nvPr>
        </p:nvSpPr>
        <p:spPr>
          <a:xfrm>
            <a:off x="457199" y="6356350"/>
            <a:ext cx="895739" cy="365125"/>
          </a:xfrm>
        </p:spPr>
        <p:txBody>
          <a:bodyPr/>
          <a:lstStyle/>
          <a:p>
            <a:fld id="{D07F3C1D-56F5-F14F-A0B1-18885F9588BD}"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635848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96018"/>
          </a:xfrm>
        </p:spPr>
        <p:txBody>
          <a:bodyPr/>
          <a:lstStyle/>
          <a:p>
            <a:r>
              <a:rPr lang="en-US" i="1" dirty="0" smtClean="0"/>
              <a:t>Guidelines</a:t>
            </a:r>
            <a:r>
              <a:rPr lang="en-US" dirty="0" smtClean="0"/>
              <a:t> Overview: the “Why” (Purpose)</a:t>
            </a:r>
            <a:endParaRPr lang="en-US" dirty="0"/>
          </a:p>
        </p:txBody>
      </p:sp>
      <p:sp>
        <p:nvSpPr>
          <p:cNvPr id="4" name="Content Placeholder 3"/>
          <p:cNvSpPr>
            <a:spLocks noGrp="1"/>
          </p:cNvSpPr>
          <p:nvPr>
            <p:ph sz="half" idx="2"/>
          </p:nvPr>
        </p:nvSpPr>
        <p:spPr/>
        <p:txBody>
          <a:bodyPr/>
          <a:lstStyle/>
          <a:p>
            <a:pPr marL="286650" indent="-285750">
              <a:buFont typeface="Arial"/>
              <a:buChar char="•"/>
            </a:pPr>
            <a:r>
              <a:rPr lang="en-US" dirty="0" smtClean="0"/>
              <a:t>Guide system planners, policy makers and service providers </a:t>
            </a:r>
          </a:p>
          <a:p>
            <a:pPr marL="286650" indent="-285750">
              <a:buFont typeface="Arial"/>
              <a:buChar char="•"/>
            </a:pPr>
            <a:r>
              <a:rPr lang="en-US" dirty="0" smtClean="0"/>
              <a:t>For planning, implementing and evaluating mental health care services</a:t>
            </a:r>
          </a:p>
          <a:p>
            <a:pPr marL="286650" indent="-285750">
              <a:buFont typeface="Arial"/>
              <a:buChar char="•"/>
            </a:pPr>
            <a:r>
              <a:rPr lang="en-US" dirty="0" smtClean="0"/>
              <a:t>Recognize and address the unique and urgent needs of family caregivers</a:t>
            </a:r>
          </a:p>
        </p:txBody>
      </p:sp>
      <p:pic>
        <p:nvPicPr>
          <p:cNvPr id="7"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7616" r="-7616"/>
          <a:stretch/>
        </p:blipFill>
        <p:spPr bwMode="auto">
          <a:xfrm>
            <a:off x="457200" y="1600200"/>
            <a:ext cx="4038600" cy="45259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3CF1EA0B-F7AD-1547-937D-133775060B43}" type="slidenum">
              <a:rPr lang="en-US" smtClean="0"/>
              <a:t>13</a:t>
            </a:fld>
            <a:endParaRPr lang="en-US"/>
          </a:p>
        </p:txBody>
      </p:sp>
      <p:sp>
        <p:nvSpPr>
          <p:cNvPr id="9" name="Date Placeholder 8"/>
          <p:cNvSpPr>
            <a:spLocks noGrp="1"/>
          </p:cNvSpPr>
          <p:nvPr>
            <p:ph type="dt" sz="half" idx="10"/>
          </p:nvPr>
        </p:nvSpPr>
        <p:spPr>
          <a:xfrm>
            <a:off x="457200" y="6356350"/>
            <a:ext cx="849086" cy="365125"/>
          </a:xfrm>
        </p:spPr>
        <p:txBody>
          <a:bodyPr/>
          <a:lstStyle/>
          <a:p>
            <a:fld id="{FD139DF5-DDAD-D84A-A0CF-59F4471E3174}" type="datetime1">
              <a:rPr lang="en-CA" smtClean="0"/>
              <a:t>15/06/2015</a:t>
            </a:fld>
            <a:endParaRPr lang="en-US" dirty="0"/>
          </a:p>
        </p:txBody>
      </p:sp>
      <p:sp>
        <p:nvSpPr>
          <p:cNvPr id="10" name="Footer Placeholder 9"/>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14068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Guidelines</a:t>
            </a:r>
            <a:r>
              <a:rPr lang="en-US" dirty="0" smtClean="0"/>
              <a:t> Overview: the “How”</a:t>
            </a:r>
            <a:endParaRPr lang="en-US" dirty="0"/>
          </a:p>
        </p:txBody>
      </p:sp>
      <p:sp>
        <p:nvSpPr>
          <p:cNvPr id="3" name="Content Placeholder 2"/>
          <p:cNvSpPr>
            <a:spLocks noGrp="1"/>
          </p:cNvSpPr>
          <p:nvPr>
            <p:ph idx="4294967295"/>
          </p:nvPr>
        </p:nvSpPr>
        <p:spPr>
          <a:xfrm>
            <a:off x="457200" y="1465994"/>
            <a:ext cx="8229600" cy="4660169"/>
          </a:xfrm>
        </p:spPr>
        <p:txBody>
          <a:bodyPr/>
          <a:lstStyle/>
          <a:p>
            <a:pPr marL="286650" indent="-285750">
              <a:buFont typeface="Arial"/>
              <a:buChar char="•"/>
            </a:pPr>
            <a:r>
              <a:rPr lang="en-US" dirty="0" smtClean="0"/>
              <a:t>Led by members of the former Family Caregiver Advisory Committee</a:t>
            </a:r>
          </a:p>
          <a:p>
            <a:pPr marL="286650" indent="-285750">
              <a:buFont typeface="Arial"/>
              <a:buChar char="•"/>
            </a:pPr>
            <a:r>
              <a:rPr lang="en-US" dirty="0" smtClean="0"/>
              <a:t>Development:  literature review,  consultations with caregivers, people with lived experience and service providers </a:t>
            </a:r>
          </a:p>
          <a:p>
            <a:pPr marL="286650" indent="-285750">
              <a:buFont typeface="Arial"/>
              <a:buChar char="•"/>
            </a:pPr>
            <a:r>
              <a:rPr lang="en-US" dirty="0" smtClean="0"/>
              <a:t>Iterative process among  MHCC staff, academic consultant and Committee. </a:t>
            </a:r>
          </a:p>
        </p:txBody>
      </p:sp>
      <p:sp>
        <p:nvSpPr>
          <p:cNvPr id="4" name="Oval 3"/>
          <p:cNvSpPr/>
          <p:nvPr/>
        </p:nvSpPr>
        <p:spPr>
          <a:xfrm>
            <a:off x="2757830" y="3396922"/>
            <a:ext cx="3628339" cy="2539974"/>
          </a:xfrm>
          <a:prstGeom prst="ellipse">
            <a:avLst/>
          </a:prstGeom>
          <a:blipFill dpi="0" rotWithShape="1">
            <a:blip r:embed="rId3">
              <a:extLst>
                <a:ext uri="{28A0092B-C50C-407E-A947-70E740481C1C}">
                  <a14:useLocalDpi xmlns:a14="http://schemas.microsoft.com/office/drawing/2010/main" val="0"/>
                </a:ext>
              </a:extLst>
            </a:blip>
            <a:srcRect/>
            <a:stretch>
              <a:fillRect l="-6300" t="-3808" r="-3414" b="-541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5" name="Slide Number Placeholder 4"/>
          <p:cNvSpPr>
            <a:spLocks noGrp="1"/>
          </p:cNvSpPr>
          <p:nvPr>
            <p:ph type="sldNum" sz="quarter" idx="12"/>
          </p:nvPr>
        </p:nvSpPr>
        <p:spPr/>
        <p:txBody>
          <a:bodyPr/>
          <a:lstStyle/>
          <a:p>
            <a:fld id="{3CF1EA0B-F7AD-1547-937D-133775060B43}" type="slidenum">
              <a:rPr lang="en-US" smtClean="0"/>
              <a:t>14</a:t>
            </a:fld>
            <a:endParaRPr lang="en-US"/>
          </a:p>
        </p:txBody>
      </p:sp>
      <p:sp>
        <p:nvSpPr>
          <p:cNvPr id="6" name="Date Placeholder 5"/>
          <p:cNvSpPr>
            <a:spLocks noGrp="1"/>
          </p:cNvSpPr>
          <p:nvPr>
            <p:ph type="dt" sz="half" idx="10"/>
          </p:nvPr>
        </p:nvSpPr>
        <p:spPr>
          <a:xfrm>
            <a:off x="457199" y="6356350"/>
            <a:ext cx="802433" cy="365125"/>
          </a:xfrm>
        </p:spPr>
        <p:txBody>
          <a:bodyPr/>
          <a:lstStyle/>
          <a:p>
            <a:fld id="{9997D60C-A1A6-F54C-A55E-FD69F529648E}" type="datetime1">
              <a:rPr lang="en-CA" smtClean="0"/>
              <a:t>15/06/2015</a:t>
            </a:fld>
            <a:endParaRPr lang="en-US" dirty="0"/>
          </a:p>
        </p:txBody>
      </p:sp>
      <p:sp>
        <p:nvSpPr>
          <p:cNvPr id="7" name="Footer Placeholder 6"/>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2987608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Guidelines</a:t>
            </a:r>
            <a:r>
              <a:rPr lang="en-US" dirty="0" smtClean="0"/>
              <a:t> Overview: the “What”</a:t>
            </a:r>
            <a:endParaRPr lang="en-US" dirty="0"/>
          </a:p>
        </p:txBody>
      </p:sp>
      <p:sp>
        <p:nvSpPr>
          <p:cNvPr id="3" name="Content Placeholder 2"/>
          <p:cNvSpPr>
            <a:spLocks noGrp="1"/>
          </p:cNvSpPr>
          <p:nvPr>
            <p:ph idx="4294967295"/>
          </p:nvPr>
        </p:nvSpPr>
        <p:spPr>
          <a:xfrm>
            <a:off x="457200" y="1465994"/>
            <a:ext cx="8229600" cy="4660169"/>
          </a:xfrm>
        </p:spPr>
        <p:txBody>
          <a:bodyPr/>
          <a:lstStyle/>
          <a:p>
            <a:r>
              <a:rPr lang="en-US" dirty="0" smtClean="0"/>
              <a:t>Released in 2013, the </a:t>
            </a:r>
            <a:r>
              <a:rPr lang="en-US" i="1" dirty="0" smtClean="0"/>
              <a:t>Guidelines</a:t>
            </a:r>
            <a:r>
              <a:rPr lang="en-US" dirty="0" smtClean="0"/>
              <a:t> present a  vision and blueprint for a comprehensive, principle-based, evidence-informed system of care that supports family caregivers to provide the best possible care to adults living with mental illness while maintaining their own well-being.</a:t>
            </a:r>
            <a:endParaRPr lang="en-US" dirty="0"/>
          </a:p>
        </p:txBody>
      </p:sp>
      <p:pic>
        <p:nvPicPr>
          <p:cNvPr id="4" name="Picture 2" descr="C:\Users\lhager\AppData\Local\Microsoft\Windows\Temporary Internet Files\Content.IE5\NJU00W0P\MC900324808[1].wmf"/>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5476" y="3450248"/>
            <a:ext cx="3213049" cy="185082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3CF1EA0B-F7AD-1547-937D-133775060B43}" type="slidenum">
              <a:rPr lang="en-US" smtClean="0"/>
              <a:t>15</a:t>
            </a:fld>
            <a:endParaRPr lang="en-US"/>
          </a:p>
        </p:txBody>
      </p:sp>
      <p:sp>
        <p:nvSpPr>
          <p:cNvPr id="6" name="Date Placeholder 5"/>
          <p:cNvSpPr>
            <a:spLocks noGrp="1"/>
          </p:cNvSpPr>
          <p:nvPr>
            <p:ph type="dt" sz="half" idx="10"/>
          </p:nvPr>
        </p:nvSpPr>
        <p:spPr>
          <a:xfrm>
            <a:off x="457200" y="6356350"/>
            <a:ext cx="830424" cy="365125"/>
          </a:xfrm>
        </p:spPr>
        <p:txBody>
          <a:bodyPr/>
          <a:lstStyle/>
          <a:p>
            <a:fld id="{6F3B6436-D087-1147-B154-CEFBFE17CAFB}" type="datetime1">
              <a:rPr lang="en-CA" smtClean="0"/>
              <a:t>15/06/2015</a:t>
            </a:fld>
            <a:endParaRPr lang="en-US" dirty="0"/>
          </a:p>
        </p:txBody>
      </p:sp>
      <p:sp>
        <p:nvSpPr>
          <p:cNvPr id="7" name="Footer Placeholder 6"/>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4057323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recommendations in 5 categories</a:t>
            </a:r>
            <a:endParaRPr lang="en-US" dirty="0"/>
          </a:p>
        </p:txBody>
      </p:sp>
      <p:graphicFrame>
        <p:nvGraphicFramePr>
          <p:cNvPr id="4" name="Content Placeholder 5"/>
          <p:cNvGraphicFramePr>
            <a:graphicFrameLocks noGrp="1"/>
          </p:cNvGraphicFramePr>
          <p:nvPr>
            <p:ph idx="4294967295"/>
            <p:extLst>
              <p:ext uri="{D42A27DB-BD31-4B8C-83A1-F6EECF244321}">
                <p14:modId xmlns:p14="http://schemas.microsoft.com/office/powerpoint/2010/main" val="4009679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3CF1EA0B-F7AD-1547-937D-133775060B43}" type="slidenum">
              <a:rPr lang="en-US" smtClean="0"/>
              <a:t>16</a:t>
            </a:fld>
            <a:endParaRPr lang="en-US"/>
          </a:p>
        </p:txBody>
      </p:sp>
      <p:sp>
        <p:nvSpPr>
          <p:cNvPr id="6" name="Date Placeholder 5"/>
          <p:cNvSpPr>
            <a:spLocks noGrp="1"/>
          </p:cNvSpPr>
          <p:nvPr>
            <p:ph type="dt" sz="half" idx="10"/>
          </p:nvPr>
        </p:nvSpPr>
        <p:spPr>
          <a:xfrm>
            <a:off x="457199" y="6356350"/>
            <a:ext cx="961053" cy="365125"/>
          </a:xfrm>
        </p:spPr>
        <p:txBody>
          <a:bodyPr/>
          <a:lstStyle/>
          <a:p>
            <a:fld id="{ED1B6CA8-F21E-A743-884F-4535261428E8}" type="datetime1">
              <a:rPr lang="en-CA" smtClean="0"/>
              <a:t>15/06/2015</a:t>
            </a:fld>
            <a:endParaRPr lang="en-US" dirty="0"/>
          </a:p>
        </p:txBody>
      </p:sp>
      <p:sp>
        <p:nvSpPr>
          <p:cNvPr id="7" name="Footer Placeholder 6"/>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338700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For consideration when planning services </a:t>
            </a:r>
            <a:endParaRPr lang="en-US" dirty="0"/>
          </a:p>
        </p:txBody>
      </p:sp>
      <p:sp>
        <p:nvSpPr>
          <p:cNvPr id="3" name="Content Placeholder 2"/>
          <p:cNvSpPr>
            <a:spLocks noGrp="1"/>
          </p:cNvSpPr>
          <p:nvPr>
            <p:ph idx="4294967295"/>
          </p:nvPr>
        </p:nvSpPr>
        <p:spPr>
          <a:xfrm>
            <a:off x="457200" y="1465994"/>
            <a:ext cx="8229600" cy="4660169"/>
          </a:xfrm>
        </p:spPr>
        <p:txBody>
          <a:bodyPr/>
          <a:lstStyle/>
          <a:p>
            <a:pPr marL="286650" indent="-285750">
              <a:buFont typeface="Arial"/>
              <a:buChar char="•"/>
            </a:pPr>
            <a:r>
              <a:rPr lang="en-US" dirty="0" smtClean="0"/>
              <a:t>Family information needs on accessing services </a:t>
            </a:r>
          </a:p>
          <a:p>
            <a:pPr marL="286650" indent="-285750">
              <a:buFont typeface="Arial"/>
              <a:buChar char="•"/>
            </a:pPr>
            <a:r>
              <a:rPr lang="en-US" dirty="0" smtClean="0"/>
              <a:t>Addressing stigma</a:t>
            </a:r>
          </a:p>
          <a:p>
            <a:pPr marL="286650" indent="-285750">
              <a:buFont typeface="Arial"/>
              <a:buChar char="•"/>
            </a:pPr>
            <a:r>
              <a:rPr lang="en-US" dirty="0" smtClean="0"/>
              <a:t>Diversity of families</a:t>
            </a:r>
          </a:p>
          <a:p>
            <a:pPr marL="286650" indent="-285750">
              <a:buFont typeface="Arial"/>
              <a:buChar char="•"/>
            </a:pPr>
            <a:r>
              <a:rPr lang="en-US" dirty="0" smtClean="0"/>
              <a:t>Cultural competency / safety</a:t>
            </a:r>
          </a:p>
          <a:p>
            <a:pPr marL="286650" indent="-285750">
              <a:buFont typeface="Arial"/>
              <a:buChar char="•"/>
            </a:pPr>
            <a:r>
              <a:rPr lang="en-US" dirty="0" smtClean="0"/>
              <a:t>Challenges of rural and remote families</a:t>
            </a:r>
          </a:p>
          <a:p>
            <a:pPr marL="286650" indent="-285750">
              <a:buFont typeface="Arial"/>
              <a:buChar char="•"/>
            </a:pPr>
            <a:r>
              <a:rPr lang="en-US" dirty="0" smtClean="0"/>
              <a:t>Life course, roles and relationships </a:t>
            </a:r>
          </a:p>
        </p:txBody>
      </p:sp>
      <p:sp>
        <p:nvSpPr>
          <p:cNvPr id="4" name="Slide Number Placeholder 3"/>
          <p:cNvSpPr>
            <a:spLocks noGrp="1"/>
          </p:cNvSpPr>
          <p:nvPr>
            <p:ph type="sldNum" sz="quarter" idx="12"/>
          </p:nvPr>
        </p:nvSpPr>
        <p:spPr/>
        <p:txBody>
          <a:bodyPr/>
          <a:lstStyle/>
          <a:p>
            <a:fld id="{3CF1EA0B-F7AD-1547-937D-133775060B43}" type="slidenum">
              <a:rPr lang="en-US" smtClean="0"/>
              <a:t>17</a:t>
            </a:fld>
            <a:endParaRPr lang="en-US"/>
          </a:p>
        </p:txBody>
      </p:sp>
      <p:sp>
        <p:nvSpPr>
          <p:cNvPr id="5" name="Date Placeholder 4"/>
          <p:cNvSpPr>
            <a:spLocks noGrp="1"/>
          </p:cNvSpPr>
          <p:nvPr>
            <p:ph type="dt" sz="half" idx="10"/>
          </p:nvPr>
        </p:nvSpPr>
        <p:spPr>
          <a:xfrm>
            <a:off x="457199" y="6356350"/>
            <a:ext cx="839755" cy="365125"/>
          </a:xfrm>
        </p:spPr>
        <p:txBody>
          <a:bodyPr/>
          <a:lstStyle/>
          <a:p>
            <a:fld id="{1210B197-7CEA-D64F-BB9E-33EDB17D4451}"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4590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Factors to facilitate transformation </a:t>
            </a:r>
            <a:endParaRPr lang="en-US" dirty="0"/>
          </a:p>
        </p:txBody>
      </p:sp>
      <p:sp>
        <p:nvSpPr>
          <p:cNvPr id="3" name="Content Placeholder 2"/>
          <p:cNvSpPr>
            <a:spLocks noGrp="1"/>
          </p:cNvSpPr>
          <p:nvPr>
            <p:ph idx="4294967295"/>
          </p:nvPr>
        </p:nvSpPr>
        <p:spPr>
          <a:xfrm>
            <a:off x="457200" y="1465994"/>
            <a:ext cx="8229600" cy="4660169"/>
          </a:xfrm>
        </p:spPr>
        <p:txBody>
          <a:bodyPr/>
          <a:lstStyle/>
          <a:p>
            <a:pPr marL="286650" indent="-285750">
              <a:buFont typeface="Arial"/>
              <a:buChar char="•"/>
            </a:pPr>
            <a:r>
              <a:rPr lang="en-US" dirty="0" smtClean="0"/>
              <a:t>Families participate in reviewing, planning and evaluating services </a:t>
            </a:r>
          </a:p>
          <a:p>
            <a:pPr marL="286650" indent="-285750">
              <a:buFont typeface="Arial"/>
              <a:buChar char="•"/>
            </a:pPr>
            <a:r>
              <a:rPr lang="en-US" dirty="0" smtClean="0"/>
              <a:t>Increase resources for family caregiver support programs </a:t>
            </a:r>
          </a:p>
          <a:p>
            <a:pPr marL="286650" indent="-285750">
              <a:buFont typeface="Arial"/>
              <a:buChar char="•"/>
            </a:pPr>
            <a:r>
              <a:rPr lang="en-US" dirty="0" smtClean="0"/>
              <a:t>Service provider practice guidelines on working with families </a:t>
            </a:r>
          </a:p>
          <a:p>
            <a:pPr marL="286650" indent="-285750">
              <a:buFont typeface="Arial"/>
              <a:buChar char="•"/>
            </a:pPr>
            <a:r>
              <a:rPr lang="en-US" dirty="0" smtClean="0"/>
              <a:t>Increase community capacity to support families </a:t>
            </a:r>
          </a:p>
          <a:p>
            <a:pPr marL="286650" indent="-285750">
              <a:buFont typeface="Arial"/>
              <a:buChar char="•"/>
            </a:pPr>
            <a:r>
              <a:rPr lang="en-US" dirty="0" smtClean="0"/>
              <a:t>Create dedicated family peer support and coordinator roles </a:t>
            </a:r>
          </a:p>
          <a:p>
            <a:pPr marL="286650" indent="-285750">
              <a:buFont typeface="Arial"/>
              <a:buChar char="•"/>
            </a:pPr>
            <a:r>
              <a:rPr lang="en-US" dirty="0" smtClean="0"/>
              <a:t>Refer family caregivers to caregiver support organizations </a:t>
            </a:r>
          </a:p>
          <a:p>
            <a:pPr marL="286650" indent="-285750">
              <a:buFont typeface="Arial"/>
              <a:buChar char="•"/>
            </a:pPr>
            <a:r>
              <a:rPr lang="en-US" dirty="0" smtClean="0"/>
              <a:t>Research effectiveness of family caregiver support and services </a:t>
            </a:r>
          </a:p>
          <a:p>
            <a:pPr marL="286650" indent="-285750">
              <a:buFont typeface="Arial"/>
              <a:buChar char="•"/>
            </a:pPr>
            <a:r>
              <a:rPr lang="en-US" dirty="0" smtClean="0"/>
              <a:t>Strike a cross-</a:t>
            </a:r>
            <a:r>
              <a:rPr lang="en-US" dirty="0" err="1" smtClean="0"/>
              <a:t>sectoral</a:t>
            </a:r>
            <a:r>
              <a:rPr lang="en-US" dirty="0" smtClean="0"/>
              <a:t> task force to translate </a:t>
            </a:r>
            <a:r>
              <a:rPr lang="en-US" i="1" dirty="0" smtClean="0"/>
              <a:t>Guidelines </a:t>
            </a:r>
            <a:r>
              <a:rPr lang="en-US" dirty="0" smtClean="0"/>
              <a:t>into action plan</a:t>
            </a:r>
          </a:p>
        </p:txBody>
      </p:sp>
      <p:sp>
        <p:nvSpPr>
          <p:cNvPr id="4" name="Slide Number Placeholder 3"/>
          <p:cNvSpPr>
            <a:spLocks noGrp="1"/>
          </p:cNvSpPr>
          <p:nvPr>
            <p:ph type="sldNum" sz="quarter" idx="12"/>
          </p:nvPr>
        </p:nvSpPr>
        <p:spPr/>
        <p:txBody>
          <a:bodyPr/>
          <a:lstStyle/>
          <a:p>
            <a:fld id="{3CF1EA0B-F7AD-1547-937D-133775060B43}" type="slidenum">
              <a:rPr lang="en-US" smtClean="0"/>
              <a:t>18</a:t>
            </a:fld>
            <a:endParaRPr lang="en-US"/>
          </a:p>
        </p:txBody>
      </p:sp>
      <p:sp>
        <p:nvSpPr>
          <p:cNvPr id="5" name="Date Placeholder 4"/>
          <p:cNvSpPr>
            <a:spLocks noGrp="1"/>
          </p:cNvSpPr>
          <p:nvPr>
            <p:ph type="dt" sz="half" idx="10"/>
          </p:nvPr>
        </p:nvSpPr>
        <p:spPr>
          <a:xfrm>
            <a:off x="457200" y="6356350"/>
            <a:ext cx="821094" cy="365125"/>
          </a:xfrm>
        </p:spPr>
        <p:txBody>
          <a:bodyPr/>
          <a:lstStyle/>
          <a:p>
            <a:fld id="{DF6A427D-B1FF-A94E-9675-1530811BC655}"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1446608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questions:</a:t>
            </a:r>
            <a:endParaRPr lang="en-US" dirty="0"/>
          </a:p>
        </p:txBody>
      </p:sp>
      <p:sp>
        <p:nvSpPr>
          <p:cNvPr id="3" name="Content Placeholder 2"/>
          <p:cNvSpPr>
            <a:spLocks noGrp="1"/>
          </p:cNvSpPr>
          <p:nvPr>
            <p:ph idx="4294967295"/>
          </p:nvPr>
        </p:nvSpPr>
        <p:spPr>
          <a:xfrm>
            <a:off x="457200" y="1465994"/>
            <a:ext cx="8229600" cy="4660169"/>
          </a:xfrm>
        </p:spPr>
        <p:txBody>
          <a:bodyPr/>
          <a:lstStyle/>
          <a:p>
            <a:r>
              <a:rPr lang="en-US" dirty="0" smtClean="0"/>
              <a:t>How could these </a:t>
            </a:r>
            <a:r>
              <a:rPr lang="en-US" i="1" dirty="0" smtClean="0"/>
              <a:t>Guidelines</a:t>
            </a:r>
            <a:r>
              <a:rPr lang="en-US" dirty="0" smtClean="0"/>
              <a:t> be used in your own work?</a:t>
            </a:r>
          </a:p>
        </p:txBody>
      </p:sp>
      <p:pic>
        <p:nvPicPr>
          <p:cNvPr id="4" name="bcfd3f27-16ff-4677-870e-818d4ef7c16c" descr="425751C9-96DE-48BE-802F-3A33D5C960E8@ok"/>
          <p:cNvPicPr>
            <a:picLocks noChangeAspect="1" noChangeArrowheads="1"/>
          </p:cNvPicPr>
          <p:nvPr/>
        </p:nvPicPr>
        <p:blipFill>
          <a:blip r:embed="rId3"/>
          <a:srcRect/>
          <a:stretch>
            <a:fillRect/>
          </a:stretch>
        </p:blipFill>
        <p:spPr bwMode="auto">
          <a:xfrm>
            <a:off x="2303807" y="2440863"/>
            <a:ext cx="4050682" cy="271855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CF1EA0B-F7AD-1547-937D-133775060B43}" type="slidenum">
              <a:rPr lang="en-US" smtClean="0"/>
              <a:t>19</a:t>
            </a:fld>
            <a:endParaRPr lang="en-US"/>
          </a:p>
        </p:txBody>
      </p:sp>
      <p:sp>
        <p:nvSpPr>
          <p:cNvPr id="6" name="Date Placeholder 5"/>
          <p:cNvSpPr>
            <a:spLocks noGrp="1"/>
          </p:cNvSpPr>
          <p:nvPr>
            <p:ph type="dt" sz="half" idx="10"/>
          </p:nvPr>
        </p:nvSpPr>
        <p:spPr>
          <a:xfrm>
            <a:off x="457199" y="6356350"/>
            <a:ext cx="867747" cy="365125"/>
          </a:xfrm>
        </p:spPr>
        <p:txBody>
          <a:bodyPr/>
          <a:lstStyle/>
          <a:p>
            <a:fld id="{07FBFEA5-F6B0-9B46-A2F1-0CCF507F0829}" type="datetime1">
              <a:rPr lang="en-CA" smtClean="0"/>
              <a:t>15/06/2015</a:t>
            </a:fld>
            <a:endParaRPr lang="en-US" dirty="0"/>
          </a:p>
        </p:txBody>
      </p:sp>
      <p:sp>
        <p:nvSpPr>
          <p:cNvPr id="7" name="Footer Placeholder 6"/>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366984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a:t>
            </a:r>
            <a:endParaRPr lang="en-US" dirty="0"/>
          </a:p>
        </p:txBody>
      </p:sp>
      <p:sp>
        <p:nvSpPr>
          <p:cNvPr id="3" name="Text Placeholder 2"/>
          <p:cNvSpPr>
            <a:spLocks noGrp="1"/>
          </p:cNvSpPr>
          <p:nvPr>
            <p:ph type="body" idx="1"/>
          </p:nvPr>
        </p:nvSpPr>
        <p:spPr/>
        <p:txBody>
          <a:bodyPr/>
          <a:lstStyle/>
          <a:p>
            <a:r>
              <a:rPr lang="en-US" dirty="0" smtClean="0"/>
              <a:t>About the presenter.</a:t>
            </a:r>
            <a:endParaRPr lang="en-US" dirty="0"/>
          </a:p>
        </p:txBody>
      </p:sp>
    </p:spTree>
    <p:extLst>
      <p:ext uri="{BB962C8B-B14F-4D97-AF65-F5344CB8AC3E}">
        <p14:creationId xmlns:p14="http://schemas.microsoft.com/office/powerpoint/2010/main" val="2637623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Forward</a:t>
            </a:r>
            <a:endParaRPr lang="en-US" dirty="0"/>
          </a:p>
        </p:txBody>
      </p:sp>
      <p:sp>
        <p:nvSpPr>
          <p:cNvPr id="3" name="Content Placeholder 2"/>
          <p:cNvSpPr>
            <a:spLocks noGrp="1"/>
          </p:cNvSpPr>
          <p:nvPr>
            <p:ph idx="4294967295"/>
          </p:nvPr>
        </p:nvSpPr>
        <p:spPr>
          <a:xfrm>
            <a:off x="457200" y="1465994"/>
            <a:ext cx="8229600" cy="4660169"/>
          </a:xfrm>
        </p:spPr>
        <p:txBody>
          <a:bodyPr/>
          <a:lstStyle/>
          <a:p>
            <a:r>
              <a:rPr lang="en-US" dirty="0" smtClean="0"/>
              <a:t>Working to improve supports for family </a:t>
            </a:r>
            <a:r>
              <a:rPr lang="en-US" dirty="0"/>
              <a:t>c</a:t>
            </a:r>
            <a:r>
              <a:rPr lang="en-US" dirty="0" smtClean="0"/>
              <a:t>aregivers will take a collaborative effort.</a:t>
            </a:r>
          </a:p>
          <a:p>
            <a:pPr marL="286650" indent="-285750">
              <a:buFont typeface="Arial"/>
              <a:buChar char="•"/>
            </a:pPr>
            <a:r>
              <a:rPr lang="en-US" dirty="0" smtClean="0"/>
              <a:t>How can we work together?</a:t>
            </a:r>
          </a:p>
          <a:p>
            <a:pPr marL="286650" indent="-285750">
              <a:buFont typeface="Arial"/>
              <a:buChar char="•"/>
            </a:pPr>
            <a:r>
              <a:rPr lang="en-US" dirty="0" smtClean="0"/>
              <a:t>Next steps</a:t>
            </a:r>
          </a:p>
        </p:txBody>
      </p:sp>
      <p:sp>
        <p:nvSpPr>
          <p:cNvPr id="4" name="Slide Number Placeholder 3"/>
          <p:cNvSpPr>
            <a:spLocks noGrp="1"/>
          </p:cNvSpPr>
          <p:nvPr>
            <p:ph type="sldNum" sz="quarter" idx="12"/>
          </p:nvPr>
        </p:nvSpPr>
        <p:spPr/>
        <p:txBody>
          <a:bodyPr/>
          <a:lstStyle/>
          <a:p>
            <a:fld id="{3CF1EA0B-F7AD-1547-937D-133775060B43}" type="slidenum">
              <a:rPr lang="en-US" smtClean="0"/>
              <a:t>20</a:t>
            </a:fld>
            <a:endParaRPr lang="en-US"/>
          </a:p>
        </p:txBody>
      </p:sp>
      <p:sp>
        <p:nvSpPr>
          <p:cNvPr id="5" name="Date Placeholder 4"/>
          <p:cNvSpPr>
            <a:spLocks noGrp="1"/>
          </p:cNvSpPr>
          <p:nvPr>
            <p:ph type="dt" sz="half" idx="10"/>
          </p:nvPr>
        </p:nvSpPr>
        <p:spPr>
          <a:xfrm>
            <a:off x="457200" y="6356350"/>
            <a:ext cx="914400" cy="365125"/>
          </a:xfrm>
        </p:spPr>
        <p:txBody>
          <a:bodyPr/>
          <a:lstStyle/>
          <a:p>
            <a:fld id="{8BAB0378-C68D-D349-B8AE-06DEA0242A1E}"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3389841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C:\Users\jmankowski\AppData\Local\Microsoft\Windows\Temporary Internet Files\Content.IE5\E5BUUN6P\MC900053962[1].wmf"/>
          <p:cNvPicPr>
            <a:picLocks noGrp="1" noChangeAspect="1" noChangeArrowheads="1"/>
          </p:cNvPicPr>
          <p:nvPr>
            <p:ph idx="4294967295"/>
          </p:nvPr>
        </p:nvPicPr>
        <p:blipFill rotWithShape="1">
          <a:blip r:embed="rId3"/>
          <a:srcRect l="-90869" t="-29821" r="-90869" b="-29821"/>
          <a:stretch/>
        </p:blipFill>
        <p:spPr bwMode="auto">
          <a:prstGeom prst="rect">
            <a:avLst/>
          </a:prstGeom>
          <a:noFill/>
        </p:spPr>
      </p:pic>
      <p:sp>
        <p:nvSpPr>
          <p:cNvPr id="5" name="Slide Number Placeholder 4"/>
          <p:cNvSpPr>
            <a:spLocks noGrp="1"/>
          </p:cNvSpPr>
          <p:nvPr>
            <p:ph type="sldNum" sz="quarter" idx="12"/>
          </p:nvPr>
        </p:nvSpPr>
        <p:spPr/>
        <p:txBody>
          <a:bodyPr/>
          <a:lstStyle/>
          <a:p>
            <a:fld id="{3CF1EA0B-F7AD-1547-937D-133775060B43}" type="slidenum">
              <a:rPr lang="en-US" smtClean="0"/>
              <a:t>21</a:t>
            </a:fld>
            <a:endParaRPr lang="en-US"/>
          </a:p>
        </p:txBody>
      </p:sp>
      <p:sp>
        <p:nvSpPr>
          <p:cNvPr id="6" name="Date Placeholder 5"/>
          <p:cNvSpPr>
            <a:spLocks noGrp="1"/>
          </p:cNvSpPr>
          <p:nvPr>
            <p:ph type="dt" sz="half" idx="10"/>
          </p:nvPr>
        </p:nvSpPr>
        <p:spPr>
          <a:xfrm>
            <a:off x="457200" y="6356350"/>
            <a:ext cx="858416" cy="365125"/>
          </a:xfrm>
        </p:spPr>
        <p:txBody>
          <a:bodyPr/>
          <a:lstStyle/>
          <a:p>
            <a:fld id="{9F6B0891-7F5D-1742-AE30-07A07C5447EF}" type="datetime1">
              <a:rPr lang="en-CA" smtClean="0"/>
              <a:t>15/06/2015</a:t>
            </a:fld>
            <a:endParaRPr lang="en-US" dirty="0"/>
          </a:p>
        </p:txBody>
      </p:sp>
      <p:sp>
        <p:nvSpPr>
          <p:cNvPr id="7" name="Footer Placeholder 6"/>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98724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US" dirty="0"/>
          </a:p>
        </p:txBody>
      </p:sp>
      <p:sp>
        <p:nvSpPr>
          <p:cNvPr id="3" name="Content Placeholder 2"/>
          <p:cNvSpPr>
            <a:spLocks noGrp="1"/>
          </p:cNvSpPr>
          <p:nvPr>
            <p:ph idx="4294967295"/>
          </p:nvPr>
        </p:nvSpPr>
        <p:spPr>
          <a:xfrm>
            <a:off x="457200" y="1465994"/>
            <a:ext cx="8229600" cy="4660169"/>
          </a:xfrm>
        </p:spPr>
        <p:txBody>
          <a:bodyPr>
            <a:normAutofit/>
          </a:bodyPr>
          <a:lstStyle/>
          <a:p>
            <a:r>
              <a:rPr lang="en-US" dirty="0" smtClean="0"/>
              <a:t>Name, title, email address</a:t>
            </a:r>
          </a:p>
          <a:p>
            <a:r>
              <a:rPr lang="en-US" dirty="0" smtClean="0"/>
              <a:t>For more information on the </a:t>
            </a:r>
            <a:r>
              <a:rPr lang="en-US" i="1" dirty="0" smtClean="0"/>
              <a:t>Guidelines</a:t>
            </a:r>
            <a:r>
              <a:rPr lang="en-US" dirty="0" smtClean="0"/>
              <a:t>, you may also contact MHCC at </a:t>
            </a:r>
            <a:r>
              <a:rPr lang="en-US" dirty="0" smtClean="0">
                <a:hlinkClick r:id="rId3"/>
              </a:rPr>
              <a:t>info@mentalhealthcommission.ca</a:t>
            </a:r>
            <a:endParaRPr lang="en-US" dirty="0" smtClean="0"/>
          </a:p>
          <a:p>
            <a:r>
              <a:rPr lang="en-US" dirty="0" smtClean="0"/>
              <a:t>This presentation was based on the </a:t>
            </a:r>
            <a:r>
              <a:rPr lang="en-US" i="1" dirty="0" smtClean="0"/>
              <a:t>Guidelines</a:t>
            </a:r>
            <a:r>
              <a:rPr lang="en-US" dirty="0" smtClean="0"/>
              <a:t> developed by the Mental Health Commission of Canada but does not necessarily present the views of the MHCC. </a:t>
            </a:r>
          </a:p>
        </p:txBody>
      </p:sp>
      <p:sp>
        <p:nvSpPr>
          <p:cNvPr id="4" name="Slide Number Placeholder 3"/>
          <p:cNvSpPr>
            <a:spLocks noGrp="1"/>
          </p:cNvSpPr>
          <p:nvPr>
            <p:ph type="sldNum" sz="quarter" idx="12"/>
          </p:nvPr>
        </p:nvSpPr>
        <p:spPr/>
        <p:txBody>
          <a:bodyPr/>
          <a:lstStyle/>
          <a:p>
            <a:fld id="{3CF1EA0B-F7AD-1547-937D-133775060B43}" type="slidenum">
              <a:rPr lang="en-US" smtClean="0"/>
              <a:t>22</a:t>
            </a:fld>
            <a:endParaRPr lang="en-US"/>
          </a:p>
        </p:txBody>
      </p:sp>
      <p:sp>
        <p:nvSpPr>
          <p:cNvPr id="5" name="Date Placeholder 4"/>
          <p:cNvSpPr>
            <a:spLocks noGrp="1"/>
          </p:cNvSpPr>
          <p:nvPr>
            <p:ph type="dt" sz="half" idx="10"/>
          </p:nvPr>
        </p:nvSpPr>
        <p:spPr>
          <a:xfrm>
            <a:off x="457200" y="6356350"/>
            <a:ext cx="886408" cy="365125"/>
          </a:xfrm>
        </p:spPr>
        <p:txBody>
          <a:bodyPr/>
          <a:lstStyle/>
          <a:p>
            <a:fld id="{CA4EB017-DF8C-2E4B-9BCA-3D2D86C14714}"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2058165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4294967295"/>
          </p:nvPr>
        </p:nvSpPr>
        <p:spPr>
          <a:xfrm>
            <a:off x="457200" y="1465994"/>
            <a:ext cx="8229600" cy="4660169"/>
          </a:xfrm>
        </p:spPr>
        <p:txBody>
          <a:bodyPr/>
          <a:lstStyle/>
          <a:p>
            <a:r>
              <a:rPr lang="en-US" dirty="0" smtClean="0"/>
              <a:t>More slides on the history of the </a:t>
            </a:r>
            <a:r>
              <a:rPr lang="en-US" i="1" dirty="0" smtClean="0"/>
              <a:t>Guidelines</a:t>
            </a:r>
            <a:r>
              <a:rPr lang="en-US" dirty="0"/>
              <a:t> </a:t>
            </a:r>
            <a:r>
              <a:rPr lang="en-US" dirty="0" smtClean="0"/>
              <a:t>can be inserted in to the presentation if you think your audience will be interested in this information.</a:t>
            </a:r>
            <a:endParaRPr lang="en-US" dirty="0"/>
          </a:p>
        </p:txBody>
      </p:sp>
      <p:sp>
        <p:nvSpPr>
          <p:cNvPr id="4" name="Slide Number Placeholder 3"/>
          <p:cNvSpPr>
            <a:spLocks noGrp="1"/>
          </p:cNvSpPr>
          <p:nvPr>
            <p:ph type="sldNum" sz="quarter" idx="12"/>
          </p:nvPr>
        </p:nvSpPr>
        <p:spPr/>
        <p:txBody>
          <a:bodyPr/>
          <a:lstStyle/>
          <a:p>
            <a:fld id="{3CF1EA0B-F7AD-1547-937D-133775060B43}" type="slidenum">
              <a:rPr lang="en-US" smtClean="0"/>
              <a:t>23</a:t>
            </a:fld>
            <a:endParaRPr lang="en-US"/>
          </a:p>
        </p:txBody>
      </p:sp>
      <p:sp>
        <p:nvSpPr>
          <p:cNvPr id="5" name="Date Placeholder 4"/>
          <p:cNvSpPr>
            <a:spLocks noGrp="1"/>
          </p:cNvSpPr>
          <p:nvPr>
            <p:ph type="dt" sz="half" idx="10"/>
          </p:nvPr>
        </p:nvSpPr>
        <p:spPr>
          <a:xfrm>
            <a:off x="457199" y="6356350"/>
            <a:ext cx="811763" cy="365125"/>
          </a:xfrm>
        </p:spPr>
        <p:txBody>
          <a:bodyPr/>
          <a:lstStyle/>
          <a:p>
            <a:fld id="{3961C3E7-0EAE-1942-A44D-B5EC8F3971DD}"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3122929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21381"/>
          </a:xfrm>
        </p:spPr>
        <p:txBody>
          <a:bodyPr/>
          <a:lstStyle/>
          <a:p>
            <a:r>
              <a:rPr lang="en-US" b="1" i="1" dirty="0" smtClean="0"/>
              <a:t>Mental Health Strategy for Canada</a:t>
            </a:r>
            <a:endParaRPr lang="en-US" i="1" dirty="0"/>
          </a:p>
        </p:txBody>
      </p:sp>
      <p:sp>
        <p:nvSpPr>
          <p:cNvPr id="3" name="Content Placeholder 2"/>
          <p:cNvSpPr>
            <a:spLocks noGrp="1"/>
          </p:cNvSpPr>
          <p:nvPr>
            <p:ph sz="half" idx="1"/>
          </p:nvPr>
        </p:nvSpPr>
        <p:spPr/>
        <p:txBody>
          <a:bodyPr/>
          <a:lstStyle/>
          <a:p>
            <a:pPr marL="286650" indent="-285750">
              <a:buFont typeface="Arial"/>
              <a:buChar char="•"/>
            </a:pPr>
            <a:r>
              <a:rPr lang="en-US" dirty="0" smtClean="0"/>
              <a:t>A </a:t>
            </a:r>
            <a:r>
              <a:rPr lang="en-US" i="1" dirty="0" smtClean="0"/>
              <a:t>Strategy</a:t>
            </a:r>
            <a:r>
              <a:rPr lang="en-US" dirty="0" smtClean="0"/>
              <a:t> for all people in Canada </a:t>
            </a:r>
          </a:p>
          <a:p>
            <a:pPr marL="286650" indent="-285750">
              <a:buFont typeface="Arial"/>
              <a:buChar char="•"/>
            </a:pPr>
            <a:r>
              <a:rPr lang="en-US" dirty="0" smtClean="0"/>
              <a:t>Built on federal/provincial/territorial initiatives </a:t>
            </a:r>
          </a:p>
          <a:p>
            <a:pPr marL="286650" indent="-285750">
              <a:buFont typeface="Arial"/>
              <a:buChar char="•"/>
            </a:pPr>
            <a:r>
              <a:rPr lang="en-US" dirty="0" smtClean="0"/>
              <a:t>Establishes common priorities</a:t>
            </a:r>
          </a:p>
          <a:p>
            <a:pPr marL="286650" indent="-285750">
              <a:buFont typeface="Arial"/>
              <a:buChar char="•"/>
            </a:pPr>
            <a:r>
              <a:rPr lang="en-US" dirty="0" smtClean="0"/>
              <a:t>Ambitious but practical recommendations for action</a:t>
            </a:r>
          </a:p>
          <a:p>
            <a:pPr marL="286650" indent="-285750">
              <a:buFont typeface="Arial"/>
              <a:buChar char="•"/>
            </a:pPr>
            <a:r>
              <a:rPr lang="en-US" dirty="0" smtClean="0"/>
              <a:t>Adaptable in each jurisdiction</a:t>
            </a:r>
          </a:p>
          <a:p>
            <a:pPr marL="286650" indent="-285750">
              <a:buFont typeface="Arial"/>
              <a:buChar char="•"/>
            </a:pPr>
            <a:r>
              <a:rPr lang="en-US" dirty="0" smtClean="0"/>
              <a:t>Input from thousands of Canadians and from governments across the country</a:t>
            </a:r>
          </a:p>
          <a:p>
            <a:endParaRPr lang="en-US" dirty="0" smtClean="0"/>
          </a:p>
          <a:p>
            <a:endParaRPr lang="en-US" dirty="0" smtClean="0"/>
          </a:p>
          <a:p>
            <a:endParaRPr lang="en-US" dirty="0" smtClean="0"/>
          </a:p>
          <a:p>
            <a:endParaRPr lang="en-US" dirty="0" smtClean="0"/>
          </a:p>
          <a:p>
            <a:endParaRPr lang="en-US" dirty="0"/>
          </a:p>
        </p:txBody>
      </p:sp>
      <p:pic>
        <p:nvPicPr>
          <p:cNvPr id="5" name="Picture 3" descr="strategy-images-en.wmf"/>
          <p:cNvPicPr>
            <a:picLocks noGrp="1" noChangeAspect="1"/>
          </p:cNvPicPr>
          <p:nvPr>
            <p:ph sz="half" idx="2"/>
          </p:nvPr>
        </p:nvPicPr>
        <p:blipFill>
          <a:blip r:embed="rId3"/>
          <a:srcRect l="-7623" r="-7623"/>
          <a:stretch>
            <a:fillRect/>
          </a:stretch>
        </p:blipFill>
        <p:spPr bwMode="auto">
          <a:prstGeom prst="rect">
            <a:avLst/>
          </a:prstGeom>
          <a:noFill/>
          <a:ln w="3175">
            <a:noFill/>
            <a:miter lim="800000"/>
            <a:headEnd/>
            <a:tailEnd/>
          </a:ln>
        </p:spPr>
      </p:pic>
      <p:sp>
        <p:nvSpPr>
          <p:cNvPr id="6" name="Slide Number Placeholder 5"/>
          <p:cNvSpPr>
            <a:spLocks noGrp="1"/>
          </p:cNvSpPr>
          <p:nvPr>
            <p:ph type="sldNum" sz="quarter" idx="12"/>
          </p:nvPr>
        </p:nvSpPr>
        <p:spPr/>
        <p:txBody>
          <a:bodyPr/>
          <a:lstStyle/>
          <a:p>
            <a:fld id="{3CF1EA0B-F7AD-1547-937D-133775060B43}" type="slidenum">
              <a:rPr lang="en-US" smtClean="0"/>
              <a:t>24</a:t>
            </a:fld>
            <a:endParaRPr lang="en-US"/>
          </a:p>
        </p:txBody>
      </p:sp>
      <p:sp>
        <p:nvSpPr>
          <p:cNvPr id="7" name="Date Placeholder 6"/>
          <p:cNvSpPr>
            <a:spLocks noGrp="1"/>
          </p:cNvSpPr>
          <p:nvPr>
            <p:ph type="dt" sz="half" idx="10"/>
          </p:nvPr>
        </p:nvSpPr>
        <p:spPr>
          <a:xfrm>
            <a:off x="457200" y="6356350"/>
            <a:ext cx="877078" cy="365125"/>
          </a:xfrm>
        </p:spPr>
        <p:txBody>
          <a:bodyPr/>
          <a:lstStyle/>
          <a:p>
            <a:fld id="{5F9F030A-00B0-2346-B311-DB7448D11789}" type="datetime1">
              <a:rPr lang="en-CA" smtClean="0"/>
              <a:t>15/06/2015</a:t>
            </a:fld>
            <a:endParaRPr lang="en-US" dirty="0"/>
          </a:p>
        </p:txBody>
      </p:sp>
      <p:sp>
        <p:nvSpPr>
          <p:cNvPr id="8" name="Footer Placeholder 7"/>
          <p:cNvSpPr>
            <a:spLocks noGrp="1"/>
          </p:cNvSpPr>
          <p:nvPr>
            <p:ph type="ftr" sz="quarter" idx="11"/>
          </p:nvPr>
        </p:nvSpPr>
        <p:spPr/>
        <p:txBody>
          <a:bodyPr/>
          <a:lstStyle/>
          <a:p>
            <a:r>
              <a:rPr lang="en-US" dirty="0" smtClean="0"/>
              <a:t>Taking the Guidelines off the Shelf: Toolkit to Mobilization</a:t>
            </a:r>
            <a:endParaRPr lang="en-US" dirty="0"/>
          </a:p>
        </p:txBody>
      </p:sp>
    </p:spTree>
    <p:extLst>
      <p:ext uri="{BB962C8B-B14F-4D97-AF65-F5344CB8AC3E}">
        <p14:creationId xmlns:p14="http://schemas.microsoft.com/office/powerpoint/2010/main" val="1757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Six Strategic Directions</a:t>
            </a:r>
            <a:endParaRPr lang="en-US" dirty="0"/>
          </a:p>
        </p:txBody>
      </p:sp>
      <p:sp>
        <p:nvSpPr>
          <p:cNvPr id="6" name="Content Placeholder 5"/>
          <p:cNvSpPr>
            <a:spLocks noGrp="1"/>
          </p:cNvSpPr>
          <p:nvPr>
            <p:ph idx="4294967295"/>
          </p:nvPr>
        </p:nvSpPr>
        <p:spPr>
          <a:xfrm>
            <a:off x="457200" y="1465994"/>
            <a:ext cx="8229600" cy="4660169"/>
          </a:xfrm>
        </p:spPr>
        <p:txBody>
          <a:bodyPr/>
          <a:lstStyle/>
          <a:p>
            <a:pPr marL="343800" indent="-342900">
              <a:buFont typeface="+mj-lt"/>
              <a:buAutoNum type="arabicPeriod"/>
            </a:pPr>
            <a:r>
              <a:rPr lang="en-US" dirty="0" smtClean="0"/>
              <a:t>Promoting mental health and preventing mental illness and suicide</a:t>
            </a:r>
          </a:p>
          <a:p>
            <a:pPr marL="343800" indent="-342900">
              <a:buFont typeface="+mj-lt"/>
              <a:buAutoNum type="arabicPeriod"/>
            </a:pPr>
            <a:r>
              <a:rPr lang="en-US" dirty="0" smtClean="0"/>
              <a:t>Fostering recovery and upholding rights</a:t>
            </a:r>
          </a:p>
          <a:p>
            <a:pPr marL="343800" indent="-342900">
              <a:buFont typeface="+mj-lt"/>
              <a:buAutoNum type="arabicPeriod"/>
            </a:pPr>
            <a:r>
              <a:rPr lang="en-US" dirty="0" smtClean="0"/>
              <a:t>Providing access to the right services, treatments and supports</a:t>
            </a:r>
          </a:p>
          <a:p>
            <a:pPr marL="343800" indent="-342900">
              <a:buFont typeface="+mj-lt"/>
              <a:buAutoNum type="arabicPeriod"/>
            </a:pPr>
            <a:r>
              <a:rPr lang="en-US" dirty="0" smtClean="0"/>
              <a:t>Reducing disparity and addressing diversity</a:t>
            </a:r>
          </a:p>
          <a:p>
            <a:pPr marL="343800" indent="-342900">
              <a:buFont typeface="+mj-lt"/>
              <a:buAutoNum type="arabicPeriod"/>
            </a:pPr>
            <a:r>
              <a:rPr lang="en-US" dirty="0" smtClean="0"/>
              <a:t>Working with First Nations, Inuit and Métis</a:t>
            </a:r>
          </a:p>
          <a:p>
            <a:pPr marL="343800" indent="-342900">
              <a:buFont typeface="+mj-lt"/>
              <a:buAutoNum type="arabicPeriod"/>
            </a:pPr>
            <a:r>
              <a:rPr lang="en-US" dirty="0" smtClean="0"/>
              <a:t>Mobilizing leadership and fostering collaboration</a:t>
            </a:r>
          </a:p>
          <a:p>
            <a:r>
              <a:rPr lang="en-US" dirty="0" smtClean="0"/>
              <a:t>To learn more about the </a:t>
            </a:r>
            <a:r>
              <a:rPr lang="en-US" i="1" dirty="0" smtClean="0"/>
              <a:t>Strategy</a:t>
            </a:r>
            <a:r>
              <a:rPr lang="en-US" dirty="0" smtClean="0"/>
              <a:t> visit: </a:t>
            </a:r>
            <a:r>
              <a:rPr lang="en-US" dirty="0" smtClean="0">
                <a:hlinkClick r:id="rId3"/>
              </a:rPr>
              <a:t>http://strategy.mentalhealthcommission.ca/</a:t>
            </a:r>
            <a:r>
              <a:rPr lang="en-US" dirty="0" smtClean="0"/>
              <a:t> </a:t>
            </a:r>
          </a:p>
          <a:p>
            <a:endParaRPr lang="en-US" dirty="0"/>
          </a:p>
        </p:txBody>
      </p:sp>
      <p:sp>
        <p:nvSpPr>
          <p:cNvPr id="7" name="Slide Number Placeholder 6"/>
          <p:cNvSpPr>
            <a:spLocks noGrp="1"/>
          </p:cNvSpPr>
          <p:nvPr>
            <p:ph type="sldNum" sz="quarter" idx="12"/>
          </p:nvPr>
        </p:nvSpPr>
        <p:spPr/>
        <p:txBody>
          <a:bodyPr/>
          <a:lstStyle/>
          <a:p>
            <a:fld id="{3CF1EA0B-F7AD-1547-937D-133775060B43}" type="slidenum">
              <a:rPr lang="en-US" smtClean="0"/>
              <a:t>25</a:t>
            </a:fld>
            <a:endParaRPr lang="en-US"/>
          </a:p>
        </p:txBody>
      </p:sp>
      <p:sp>
        <p:nvSpPr>
          <p:cNvPr id="8" name="Date Placeholder 7"/>
          <p:cNvSpPr>
            <a:spLocks noGrp="1"/>
          </p:cNvSpPr>
          <p:nvPr>
            <p:ph type="dt" sz="half" idx="10"/>
          </p:nvPr>
        </p:nvSpPr>
        <p:spPr>
          <a:xfrm>
            <a:off x="457200" y="6356350"/>
            <a:ext cx="830424" cy="365125"/>
          </a:xfrm>
        </p:spPr>
        <p:txBody>
          <a:bodyPr/>
          <a:lstStyle/>
          <a:p>
            <a:fld id="{2F66F22D-6233-A14D-A842-443C904E843A}" type="datetime1">
              <a:rPr lang="en-CA" smtClean="0"/>
              <a:t>15/06/2015</a:t>
            </a:fld>
            <a:endParaRPr lang="en-US" dirty="0"/>
          </a:p>
        </p:txBody>
      </p:sp>
      <p:sp>
        <p:nvSpPr>
          <p:cNvPr id="9" name="Footer Placeholder 8"/>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120507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Caregivers and the </a:t>
            </a:r>
            <a:r>
              <a:rPr lang="en-US" i="1" dirty="0" smtClean="0"/>
              <a:t>Strategy</a:t>
            </a:r>
            <a:endParaRPr lang="en-US" i="1" dirty="0"/>
          </a:p>
        </p:txBody>
      </p:sp>
      <p:sp>
        <p:nvSpPr>
          <p:cNvPr id="3" name="Content Placeholder 2"/>
          <p:cNvSpPr>
            <a:spLocks noGrp="1"/>
          </p:cNvSpPr>
          <p:nvPr>
            <p:ph idx="4294967295"/>
          </p:nvPr>
        </p:nvSpPr>
        <p:spPr>
          <a:xfrm>
            <a:off x="457200" y="1465994"/>
            <a:ext cx="8229600" cy="4660169"/>
          </a:xfrm>
        </p:spPr>
        <p:txBody>
          <a:bodyPr/>
          <a:lstStyle/>
          <a:p>
            <a:r>
              <a:rPr lang="en-US" dirty="0" smtClean="0"/>
              <a:t>The </a:t>
            </a:r>
            <a:r>
              <a:rPr lang="en-US" i="1" dirty="0" smtClean="0"/>
              <a:t>Strategy</a:t>
            </a:r>
            <a:r>
              <a:rPr lang="en-US" dirty="0" smtClean="0"/>
              <a:t> recognizes that caregivers are:</a:t>
            </a:r>
          </a:p>
          <a:p>
            <a:pPr lvl="1"/>
            <a:r>
              <a:rPr lang="en-US" dirty="0" smtClean="0"/>
              <a:t>Integral to recovery and well-being</a:t>
            </a:r>
          </a:p>
          <a:p>
            <a:pPr lvl="1"/>
            <a:r>
              <a:rPr lang="en-US" dirty="0" smtClean="0"/>
              <a:t>Central to planning and facilitating care</a:t>
            </a:r>
          </a:p>
          <a:p>
            <a:r>
              <a:rPr lang="en-US" dirty="0" smtClean="0"/>
              <a:t>It recommends that service systems: </a:t>
            </a:r>
          </a:p>
          <a:p>
            <a:pPr lvl="1"/>
            <a:r>
              <a:rPr lang="en-US" dirty="0" smtClean="0"/>
              <a:t>Seek to learn from caregivers to improve service delivery</a:t>
            </a:r>
          </a:p>
          <a:p>
            <a:pPr lvl="1"/>
            <a:r>
              <a:rPr lang="en-US" dirty="0" smtClean="0"/>
              <a:t>Encourage caregivers to advocate for their loved ones</a:t>
            </a:r>
          </a:p>
          <a:p>
            <a:r>
              <a:rPr lang="en-US" dirty="0" smtClean="0"/>
              <a:t>Calls for better supports, increased access to respite care and more flexible work policies </a:t>
            </a:r>
          </a:p>
        </p:txBody>
      </p:sp>
      <p:sp>
        <p:nvSpPr>
          <p:cNvPr id="4" name="Slide Number Placeholder 3"/>
          <p:cNvSpPr>
            <a:spLocks noGrp="1"/>
          </p:cNvSpPr>
          <p:nvPr>
            <p:ph type="sldNum" sz="quarter" idx="12"/>
          </p:nvPr>
        </p:nvSpPr>
        <p:spPr/>
        <p:txBody>
          <a:bodyPr/>
          <a:lstStyle/>
          <a:p>
            <a:fld id="{3CF1EA0B-F7AD-1547-937D-133775060B43}" type="slidenum">
              <a:rPr lang="en-US" smtClean="0"/>
              <a:t>26</a:t>
            </a:fld>
            <a:endParaRPr lang="en-US"/>
          </a:p>
        </p:txBody>
      </p:sp>
      <p:sp>
        <p:nvSpPr>
          <p:cNvPr id="5" name="Date Placeholder 4"/>
          <p:cNvSpPr>
            <a:spLocks noGrp="1"/>
          </p:cNvSpPr>
          <p:nvPr>
            <p:ph type="dt" sz="half" idx="10"/>
          </p:nvPr>
        </p:nvSpPr>
        <p:spPr>
          <a:xfrm>
            <a:off x="457200" y="6356350"/>
            <a:ext cx="849086" cy="365125"/>
          </a:xfrm>
        </p:spPr>
        <p:txBody>
          <a:bodyPr/>
          <a:lstStyle/>
          <a:p>
            <a:fld id="{2BD27344-91A7-6A4E-91C5-954E9B8FE15C}"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216645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and Values to Help </a:t>
            </a:r>
            <a:r>
              <a:rPr lang="en-US" dirty="0"/>
              <a:t>G</a:t>
            </a:r>
            <a:r>
              <a:rPr lang="en-US" dirty="0" smtClean="0"/>
              <a:t>uide </a:t>
            </a:r>
            <a:r>
              <a:rPr lang="en-US" dirty="0"/>
              <a:t>P</a:t>
            </a:r>
            <a:r>
              <a:rPr lang="en-US" dirty="0" smtClean="0"/>
              <a:t>olicies </a:t>
            </a:r>
            <a:endParaRPr lang="en-US" dirty="0"/>
          </a:p>
        </p:txBody>
      </p:sp>
      <p:sp>
        <p:nvSpPr>
          <p:cNvPr id="3" name="Content Placeholder 2"/>
          <p:cNvSpPr>
            <a:spLocks noGrp="1"/>
          </p:cNvSpPr>
          <p:nvPr>
            <p:ph idx="4294967295"/>
          </p:nvPr>
        </p:nvSpPr>
        <p:spPr>
          <a:xfrm>
            <a:off x="457200" y="1465994"/>
            <a:ext cx="8229600" cy="4660169"/>
          </a:xfrm>
        </p:spPr>
        <p:txBody>
          <a:bodyPr/>
          <a:lstStyle/>
          <a:p>
            <a:r>
              <a:rPr lang="en-US" dirty="0" smtClean="0"/>
              <a:t>Individual: engagement, respect, choice and self determination, distinct needs, sustainability.</a:t>
            </a:r>
          </a:p>
          <a:p>
            <a:r>
              <a:rPr lang="en-US" dirty="0" smtClean="0"/>
              <a:t>System level: caregiver inclusion, accessibility, diversity, sustainability, collaboration, evidence informed, fairness and equity, recovery focused, mental health promotion. </a:t>
            </a:r>
          </a:p>
          <a:p>
            <a:r>
              <a:rPr lang="en-US" dirty="0" smtClean="0"/>
              <a:t>Caregiver </a:t>
            </a:r>
            <a:r>
              <a:rPr lang="en-US" dirty="0"/>
              <a:t>p</a:t>
            </a:r>
            <a:r>
              <a:rPr lang="en-US" dirty="0" smtClean="0"/>
              <a:t>olicy lens to help plan and design services based on these values. </a:t>
            </a:r>
          </a:p>
        </p:txBody>
      </p:sp>
      <p:sp>
        <p:nvSpPr>
          <p:cNvPr id="4" name="Slide Number Placeholder 3"/>
          <p:cNvSpPr>
            <a:spLocks noGrp="1"/>
          </p:cNvSpPr>
          <p:nvPr>
            <p:ph type="sldNum" sz="quarter" idx="12"/>
          </p:nvPr>
        </p:nvSpPr>
        <p:spPr/>
        <p:txBody>
          <a:bodyPr/>
          <a:lstStyle/>
          <a:p>
            <a:fld id="{3CF1EA0B-F7AD-1547-937D-133775060B43}" type="slidenum">
              <a:rPr lang="en-US" smtClean="0"/>
              <a:t>27</a:t>
            </a:fld>
            <a:endParaRPr lang="en-US"/>
          </a:p>
        </p:txBody>
      </p:sp>
      <p:sp>
        <p:nvSpPr>
          <p:cNvPr id="5" name="Date Placeholder 4"/>
          <p:cNvSpPr>
            <a:spLocks noGrp="1"/>
          </p:cNvSpPr>
          <p:nvPr>
            <p:ph type="dt" sz="half" idx="10"/>
          </p:nvPr>
        </p:nvSpPr>
        <p:spPr>
          <a:xfrm>
            <a:off x="457200" y="6356350"/>
            <a:ext cx="886408" cy="365125"/>
          </a:xfrm>
        </p:spPr>
        <p:txBody>
          <a:bodyPr/>
          <a:lstStyle/>
          <a:p>
            <a:fld id="{994C26A6-94B2-5E43-A130-D47ED87283C3}"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Guidelines off the Shelf: Mobilization Toolkit</a:t>
            </a:r>
          </a:p>
        </p:txBody>
      </p:sp>
    </p:spTree>
    <p:extLst>
      <p:ext uri="{BB962C8B-B14F-4D97-AF65-F5344CB8AC3E}">
        <p14:creationId xmlns:p14="http://schemas.microsoft.com/office/powerpoint/2010/main" val="1937161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4294967295"/>
          </p:nvPr>
        </p:nvSpPr>
        <p:spPr>
          <a:xfrm>
            <a:off x="457200" y="2402141"/>
            <a:ext cx="8229600" cy="1872292"/>
          </a:xfrm>
        </p:spPr>
        <p:txBody>
          <a:bodyPr numCol="2" spcCol="720000"/>
          <a:lstStyle/>
          <a:p>
            <a:pPr marL="343800" indent="-342900">
              <a:buFont typeface="+mj-lt"/>
              <a:buAutoNum type="arabicPeriod"/>
            </a:pPr>
            <a:r>
              <a:rPr lang="en-US" dirty="0" smtClean="0"/>
              <a:t>Welcome</a:t>
            </a:r>
          </a:p>
          <a:p>
            <a:pPr marL="343800" indent="-342900">
              <a:buFont typeface="+mj-lt"/>
              <a:buAutoNum type="arabicPeriod"/>
            </a:pPr>
            <a:r>
              <a:rPr lang="en-US" dirty="0" smtClean="0"/>
              <a:t>What’s it like for caregivers these days?</a:t>
            </a:r>
          </a:p>
          <a:p>
            <a:pPr marL="343800" indent="-342900">
              <a:buFont typeface="+mj-lt"/>
              <a:buAutoNum type="arabicPeriod"/>
            </a:pPr>
            <a:r>
              <a:rPr lang="en-US" i="1" dirty="0" smtClean="0"/>
              <a:t>Guidelines</a:t>
            </a:r>
            <a:r>
              <a:rPr lang="en-US" dirty="0" smtClean="0"/>
              <a:t> Overview: </a:t>
            </a:r>
            <a:br>
              <a:rPr lang="en-US" dirty="0" smtClean="0"/>
            </a:br>
            <a:r>
              <a:rPr lang="en-US" dirty="0" smtClean="0"/>
              <a:t>The why, what, and how?</a:t>
            </a:r>
          </a:p>
          <a:p>
            <a:pPr marL="343800" indent="-342900">
              <a:buFont typeface="+mj-lt"/>
              <a:buAutoNum type="arabicPeriod"/>
            </a:pPr>
            <a:r>
              <a:rPr lang="en-US" dirty="0" smtClean="0"/>
              <a:t>From </a:t>
            </a:r>
            <a:r>
              <a:rPr lang="en-US" i="1" dirty="0" smtClean="0"/>
              <a:t>Guidelines</a:t>
            </a:r>
            <a:r>
              <a:rPr lang="en-US" dirty="0" smtClean="0"/>
              <a:t> to Action</a:t>
            </a:r>
          </a:p>
          <a:p>
            <a:pPr marL="343800" indent="-342900">
              <a:buFont typeface="+mj-lt"/>
              <a:buAutoNum type="arabicPeriod"/>
            </a:pPr>
            <a:r>
              <a:rPr lang="en-US" dirty="0" smtClean="0"/>
              <a:t>Discussion and Questions</a:t>
            </a:r>
          </a:p>
          <a:p>
            <a:pPr marL="343800" indent="-342900">
              <a:buFont typeface="+mj-lt"/>
              <a:buAutoNum type="arabicPeriod"/>
            </a:pPr>
            <a:r>
              <a:rPr lang="en-US" dirty="0" smtClean="0"/>
              <a:t>Wrap–up</a:t>
            </a:r>
            <a:endParaRPr lang="en-US" dirty="0"/>
          </a:p>
        </p:txBody>
      </p:sp>
      <p:sp>
        <p:nvSpPr>
          <p:cNvPr id="4" name="Slide Number Placeholder 3"/>
          <p:cNvSpPr>
            <a:spLocks noGrp="1"/>
          </p:cNvSpPr>
          <p:nvPr>
            <p:ph type="sldNum" sz="quarter" idx="12"/>
          </p:nvPr>
        </p:nvSpPr>
        <p:spPr/>
        <p:txBody>
          <a:bodyPr/>
          <a:lstStyle/>
          <a:p>
            <a:fld id="{3CF1EA0B-F7AD-1547-937D-133775060B43}" type="slidenum">
              <a:rPr lang="en-US" smtClean="0"/>
              <a:t>3</a:t>
            </a:fld>
            <a:endParaRPr lang="en-US"/>
          </a:p>
        </p:txBody>
      </p:sp>
      <p:sp>
        <p:nvSpPr>
          <p:cNvPr id="5" name="Date Placeholder 4"/>
          <p:cNvSpPr>
            <a:spLocks noGrp="1"/>
          </p:cNvSpPr>
          <p:nvPr>
            <p:ph type="dt" sz="half" idx="10"/>
          </p:nvPr>
        </p:nvSpPr>
        <p:spPr>
          <a:xfrm>
            <a:off x="457199" y="6356350"/>
            <a:ext cx="895739" cy="365125"/>
          </a:xfrm>
        </p:spPr>
        <p:txBody>
          <a:bodyPr/>
          <a:lstStyle/>
          <a:p>
            <a:fld id="{6819DDBA-DCDE-9743-8314-2E3BE73AA205}"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smtClean="0"/>
              <a:t>Taking the Caregiver Guidelines off the Shelf: Mobilization Toolkit</a:t>
            </a:r>
            <a:endParaRPr lang="en-US" i="1" dirty="0"/>
          </a:p>
        </p:txBody>
      </p:sp>
    </p:spTree>
    <p:extLst>
      <p:ext uri="{BB962C8B-B14F-4D97-AF65-F5344CB8AC3E}">
        <p14:creationId xmlns:p14="http://schemas.microsoft.com/office/powerpoint/2010/main" val="124528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Family Caregiver</a:t>
            </a:r>
            <a:endParaRPr lang="en-US" dirty="0"/>
          </a:p>
        </p:txBody>
      </p:sp>
      <p:sp>
        <p:nvSpPr>
          <p:cNvPr id="3" name="Content Placeholder 2"/>
          <p:cNvSpPr>
            <a:spLocks noGrp="1"/>
          </p:cNvSpPr>
          <p:nvPr>
            <p:ph idx="4294967295"/>
          </p:nvPr>
        </p:nvSpPr>
        <p:spPr>
          <a:xfrm>
            <a:off x="457200" y="1600200"/>
            <a:ext cx="8229600" cy="1204293"/>
          </a:xfrm>
        </p:spPr>
        <p:txBody>
          <a:bodyPr/>
          <a:lstStyle/>
          <a:p>
            <a:r>
              <a:rPr lang="en-US" dirty="0" smtClean="0"/>
              <a:t>Family caregivers provide care and assistance for spouses, children, parents, extended family members and friends who are in need of support because of age, disabling medical conditions, chronic injury, long term illness or disability.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022"/>
          <a:stretch/>
        </p:blipFill>
        <p:spPr>
          <a:xfrm>
            <a:off x="518691" y="3200102"/>
            <a:ext cx="8106618" cy="1756800"/>
          </a:xfrm>
          <a:prstGeom prst="rect">
            <a:avLst/>
          </a:prstGeom>
        </p:spPr>
      </p:pic>
      <p:sp>
        <p:nvSpPr>
          <p:cNvPr id="5" name="Slide Number Placeholder 4"/>
          <p:cNvSpPr>
            <a:spLocks noGrp="1"/>
          </p:cNvSpPr>
          <p:nvPr>
            <p:ph type="sldNum" sz="quarter" idx="12"/>
          </p:nvPr>
        </p:nvSpPr>
        <p:spPr/>
        <p:txBody>
          <a:bodyPr/>
          <a:lstStyle/>
          <a:p>
            <a:fld id="{3CF1EA0B-F7AD-1547-937D-133775060B43}" type="slidenum">
              <a:rPr lang="en-US" smtClean="0"/>
              <a:t>4</a:t>
            </a:fld>
            <a:endParaRPr lang="en-US"/>
          </a:p>
        </p:txBody>
      </p:sp>
      <p:sp>
        <p:nvSpPr>
          <p:cNvPr id="6" name="Date Placeholder 5"/>
          <p:cNvSpPr>
            <a:spLocks noGrp="1"/>
          </p:cNvSpPr>
          <p:nvPr>
            <p:ph type="dt" sz="half" idx="10"/>
          </p:nvPr>
        </p:nvSpPr>
        <p:spPr>
          <a:xfrm>
            <a:off x="457200" y="6356350"/>
            <a:ext cx="886408" cy="365125"/>
          </a:xfrm>
        </p:spPr>
        <p:txBody>
          <a:bodyPr/>
          <a:lstStyle/>
          <a:p>
            <a:fld id="{E371FCF2-609E-9C4B-8559-569E880AE3B5}" type="datetime1">
              <a:rPr lang="en-CA" smtClean="0"/>
              <a:t>15/06/2015</a:t>
            </a:fld>
            <a:endParaRPr lang="en-US" dirty="0"/>
          </a:p>
        </p:txBody>
      </p:sp>
      <p:sp>
        <p:nvSpPr>
          <p:cNvPr id="7" name="Footer Placeholder 6"/>
          <p:cNvSpPr>
            <a:spLocks noGrp="1"/>
          </p:cNvSpPr>
          <p:nvPr>
            <p:ph type="ftr" sz="quarter" idx="11"/>
          </p:nvPr>
        </p:nvSpPr>
        <p:spPr/>
        <p:txBody>
          <a:bodyPr/>
          <a:lstStyle/>
          <a:p>
            <a:r>
              <a:rPr lang="en-US" i="1" dirty="0"/>
              <a:t>Taking the Caregiver </a:t>
            </a:r>
            <a:r>
              <a:rPr lang="en-US" i="1" dirty="0" smtClean="0"/>
              <a:t>Guidelines </a:t>
            </a:r>
            <a:r>
              <a:rPr lang="en-US" i="1" dirty="0"/>
              <a:t>off the Shelf: Mobilization Toolkit</a:t>
            </a:r>
          </a:p>
        </p:txBody>
      </p:sp>
    </p:spTree>
    <p:extLst>
      <p:ext uri="{BB962C8B-B14F-4D97-AF65-F5344CB8AC3E}">
        <p14:creationId xmlns:p14="http://schemas.microsoft.com/office/powerpoint/2010/main" val="3411351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know…?</a:t>
            </a:r>
            <a:endParaRPr lang="en-US" dirty="0"/>
          </a:p>
        </p:txBody>
      </p:sp>
      <p:sp>
        <p:nvSpPr>
          <p:cNvPr id="3" name="Content Placeholder 2"/>
          <p:cNvSpPr>
            <a:spLocks noGrp="1"/>
          </p:cNvSpPr>
          <p:nvPr>
            <p:ph idx="4294967295"/>
          </p:nvPr>
        </p:nvSpPr>
        <p:spPr>
          <a:xfrm>
            <a:off x="457200" y="1465994"/>
            <a:ext cx="8229600" cy="4660169"/>
          </a:xfrm>
        </p:spPr>
        <p:txBody>
          <a:bodyPr/>
          <a:lstStyle/>
          <a:p>
            <a:r>
              <a:rPr lang="en-US" dirty="0" smtClean="0"/>
              <a:t>What percentage of Canadian adults provide care to a family member, friend or </a:t>
            </a:r>
            <a:r>
              <a:rPr lang="en-US" dirty="0" err="1" smtClean="0"/>
              <a:t>neighbour</a:t>
            </a:r>
            <a:r>
              <a:rPr lang="en-US" dirty="0" smtClean="0"/>
              <a:t> living with a mental illness? </a:t>
            </a:r>
            <a:endParaRPr lang="en-US" dirty="0"/>
          </a:p>
          <a:p>
            <a:pPr marL="343800" indent="-342900">
              <a:buFont typeface="+mj-lt"/>
              <a:buAutoNum type="alphaLcParenR"/>
            </a:pPr>
            <a:r>
              <a:rPr lang="en-US" dirty="0" smtClean="0"/>
              <a:t>0.5%</a:t>
            </a:r>
          </a:p>
          <a:p>
            <a:pPr marL="343800" indent="-342900">
              <a:buFont typeface="+mj-lt"/>
              <a:buAutoNum type="alphaLcParenR"/>
            </a:pPr>
            <a:r>
              <a:rPr lang="en-US" dirty="0" smtClean="0"/>
              <a:t>1.6% </a:t>
            </a:r>
          </a:p>
          <a:p>
            <a:pPr marL="343800" indent="-342900">
              <a:buFont typeface="+mj-lt"/>
              <a:buAutoNum type="alphaLcParenR"/>
            </a:pPr>
            <a:r>
              <a:rPr lang="en-US" dirty="0" smtClean="0"/>
              <a:t>4.8%</a:t>
            </a:r>
            <a:endParaRPr lang="en-US" dirty="0"/>
          </a:p>
          <a:p>
            <a:r>
              <a:rPr lang="en-US" dirty="0" smtClean="0"/>
              <a:t>Answer: </a:t>
            </a:r>
            <a:br>
              <a:rPr lang="en-US" dirty="0" smtClean="0"/>
            </a:br>
            <a:r>
              <a:rPr lang="en-US" dirty="0" smtClean="0">
                <a:solidFill>
                  <a:schemeClr val="accent2"/>
                </a:solidFill>
              </a:rPr>
              <a:t>b) 1.6%</a:t>
            </a:r>
          </a:p>
        </p:txBody>
      </p:sp>
      <p:sp>
        <p:nvSpPr>
          <p:cNvPr id="4" name="Slide Number Placeholder 3"/>
          <p:cNvSpPr>
            <a:spLocks noGrp="1"/>
          </p:cNvSpPr>
          <p:nvPr>
            <p:ph type="sldNum" sz="quarter" idx="12"/>
          </p:nvPr>
        </p:nvSpPr>
        <p:spPr/>
        <p:txBody>
          <a:bodyPr/>
          <a:lstStyle/>
          <a:p>
            <a:fld id="{3CF1EA0B-F7AD-1547-937D-133775060B43}" type="slidenum">
              <a:rPr lang="en-US" smtClean="0"/>
              <a:t>5</a:t>
            </a:fld>
            <a:endParaRPr lang="en-US"/>
          </a:p>
        </p:txBody>
      </p:sp>
      <p:sp>
        <p:nvSpPr>
          <p:cNvPr id="5" name="Date Placeholder 4"/>
          <p:cNvSpPr>
            <a:spLocks noGrp="1"/>
          </p:cNvSpPr>
          <p:nvPr>
            <p:ph type="dt" sz="half" idx="10"/>
          </p:nvPr>
        </p:nvSpPr>
        <p:spPr>
          <a:xfrm>
            <a:off x="457200" y="6356350"/>
            <a:ext cx="951722" cy="365125"/>
          </a:xfrm>
        </p:spPr>
        <p:txBody>
          <a:bodyPr/>
          <a:lstStyle/>
          <a:p>
            <a:fld id="{D988AE03-E53C-584F-AD80-7C835A49D357}"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a:t>
            </a:r>
            <a:r>
              <a:rPr lang="en-US" i="1" dirty="0" smtClean="0"/>
              <a:t>Guidelines </a:t>
            </a:r>
            <a:r>
              <a:rPr lang="en-US" i="1" dirty="0"/>
              <a:t>off the Shelf: Mobilization Toolkit</a:t>
            </a:r>
          </a:p>
        </p:txBody>
      </p:sp>
    </p:spTree>
    <p:extLst>
      <p:ext uri="{BB962C8B-B14F-4D97-AF65-F5344CB8AC3E}">
        <p14:creationId xmlns:p14="http://schemas.microsoft.com/office/powerpoint/2010/main" val="42172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Data on Family Caregivers in Canada – General</a:t>
            </a:r>
            <a:endParaRPr lang="en-US" dirty="0"/>
          </a:p>
        </p:txBody>
      </p:sp>
      <p:sp>
        <p:nvSpPr>
          <p:cNvPr id="3" name="Content Placeholder 2"/>
          <p:cNvSpPr>
            <a:spLocks noGrp="1"/>
          </p:cNvSpPr>
          <p:nvPr>
            <p:ph idx="4294967295"/>
          </p:nvPr>
        </p:nvSpPr>
        <p:spPr>
          <a:xfrm>
            <a:off x="457200" y="1465994"/>
            <a:ext cx="8229600" cy="4660169"/>
          </a:xfrm>
        </p:spPr>
        <p:txBody>
          <a:bodyPr/>
          <a:lstStyle/>
          <a:p>
            <a:r>
              <a:rPr lang="en-US" dirty="0" smtClean="0"/>
              <a:t>28% of Canadians have provided care to a friend or loved one</a:t>
            </a:r>
          </a:p>
          <a:p>
            <a:r>
              <a:rPr lang="en-US" dirty="0" smtClean="0"/>
              <a:t>45% provide care for more than four years</a:t>
            </a:r>
            <a:endParaRPr lang="en-US" dirty="0"/>
          </a:p>
          <a:p>
            <a:r>
              <a:rPr lang="en-US" dirty="0" smtClean="0"/>
              <a:t>60% must also juggle the demands of paid work</a:t>
            </a:r>
          </a:p>
          <a:p>
            <a:r>
              <a:rPr lang="en-US" dirty="0" smtClean="0"/>
              <a:t>27% lost income due to caregiving responsibilities</a:t>
            </a:r>
          </a:p>
          <a:p>
            <a:r>
              <a:rPr lang="en-US" dirty="0" smtClean="0"/>
              <a:t>55% felt worried or anxious over caregiving duties</a:t>
            </a:r>
            <a:endParaRPr lang="en-US" dirty="0"/>
          </a:p>
        </p:txBody>
      </p:sp>
      <p:sp>
        <p:nvSpPr>
          <p:cNvPr id="4" name="Slide Number Placeholder 3"/>
          <p:cNvSpPr>
            <a:spLocks noGrp="1"/>
          </p:cNvSpPr>
          <p:nvPr>
            <p:ph type="sldNum" sz="quarter" idx="12"/>
          </p:nvPr>
        </p:nvSpPr>
        <p:spPr/>
        <p:txBody>
          <a:bodyPr/>
          <a:lstStyle/>
          <a:p>
            <a:fld id="{3CF1EA0B-F7AD-1547-937D-133775060B43}" type="slidenum">
              <a:rPr lang="en-US" smtClean="0"/>
              <a:t>6</a:t>
            </a:fld>
            <a:endParaRPr lang="en-US"/>
          </a:p>
        </p:txBody>
      </p:sp>
      <p:sp>
        <p:nvSpPr>
          <p:cNvPr id="5" name="Date Placeholder 4"/>
          <p:cNvSpPr>
            <a:spLocks noGrp="1"/>
          </p:cNvSpPr>
          <p:nvPr>
            <p:ph type="dt" sz="half" idx="10"/>
          </p:nvPr>
        </p:nvSpPr>
        <p:spPr>
          <a:xfrm>
            <a:off x="457200" y="6356350"/>
            <a:ext cx="914400" cy="365125"/>
          </a:xfrm>
        </p:spPr>
        <p:txBody>
          <a:bodyPr/>
          <a:lstStyle/>
          <a:p>
            <a:fld id="{96FC5A87-7F75-A649-BFB0-D6092F684FB8}"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a:t>
            </a:r>
            <a:r>
              <a:rPr lang="en-US" i="1" dirty="0" smtClean="0"/>
              <a:t>Guidelines </a:t>
            </a:r>
            <a:r>
              <a:rPr lang="en-US" i="1" dirty="0"/>
              <a:t>off the Shelf: Mobilization Toolkit</a:t>
            </a:r>
          </a:p>
        </p:txBody>
      </p:sp>
    </p:spTree>
    <p:extLst>
      <p:ext uri="{BB962C8B-B14F-4D97-AF65-F5344CB8AC3E}">
        <p14:creationId xmlns:p14="http://schemas.microsoft.com/office/powerpoint/2010/main" val="1725049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Data on Family Caregivers in Canada</a:t>
            </a:r>
            <a:endParaRPr lang="en-US" dirty="0"/>
          </a:p>
        </p:txBody>
      </p:sp>
      <p:sp>
        <p:nvSpPr>
          <p:cNvPr id="3" name="Content Placeholder 2"/>
          <p:cNvSpPr>
            <a:spLocks noGrp="1"/>
          </p:cNvSpPr>
          <p:nvPr>
            <p:ph idx="4294967295"/>
          </p:nvPr>
        </p:nvSpPr>
        <p:spPr>
          <a:xfrm>
            <a:off x="457200" y="1465994"/>
            <a:ext cx="8229600" cy="4660169"/>
          </a:xfrm>
        </p:spPr>
        <p:txBody>
          <a:bodyPr/>
          <a:lstStyle/>
          <a:p>
            <a:r>
              <a:rPr lang="en-US" dirty="0" smtClean="0"/>
              <a:t>Mental health problems such as depression, schizophrenia, and bipolar disorder are the leading reason for  a parent to provide care to a child (23%)</a:t>
            </a:r>
          </a:p>
          <a:p>
            <a:r>
              <a:rPr lang="en-US" dirty="0" smtClean="0"/>
              <a:t>62% of parents providing care for children are caring for adult children with chronic illness or disability, including mental illness</a:t>
            </a:r>
            <a:endParaRPr lang="en-US" dirty="0"/>
          </a:p>
        </p:txBody>
      </p:sp>
      <p:sp>
        <p:nvSpPr>
          <p:cNvPr id="4" name="Slide Number Placeholder 3"/>
          <p:cNvSpPr>
            <a:spLocks noGrp="1"/>
          </p:cNvSpPr>
          <p:nvPr>
            <p:ph type="sldNum" sz="quarter" idx="12"/>
          </p:nvPr>
        </p:nvSpPr>
        <p:spPr/>
        <p:txBody>
          <a:bodyPr/>
          <a:lstStyle/>
          <a:p>
            <a:fld id="{3CF1EA0B-F7AD-1547-937D-133775060B43}" type="slidenum">
              <a:rPr lang="en-US" smtClean="0"/>
              <a:t>7</a:t>
            </a:fld>
            <a:endParaRPr lang="en-US"/>
          </a:p>
        </p:txBody>
      </p:sp>
      <p:sp>
        <p:nvSpPr>
          <p:cNvPr id="5" name="Date Placeholder 4"/>
          <p:cNvSpPr>
            <a:spLocks noGrp="1"/>
          </p:cNvSpPr>
          <p:nvPr>
            <p:ph type="dt" sz="half" idx="10"/>
          </p:nvPr>
        </p:nvSpPr>
        <p:spPr>
          <a:xfrm>
            <a:off x="457200" y="6356350"/>
            <a:ext cx="998376" cy="365125"/>
          </a:xfrm>
        </p:spPr>
        <p:txBody>
          <a:bodyPr/>
          <a:lstStyle/>
          <a:p>
            <a:fld id="{EB6147C3-45AA-8A4A-B90E-5C1399ADDE97}" type="datetime1">
              <a:rPr lang="en-CA" smtClean="0"/>
              <a:t>15/06/2015</a:t>
            </a:fld>
            <a:endParaRPr lang="en-US" dirty="0"/>
          </a:p>
        </p:txBody>
      </p:sp>
      <p:sp>
        <p:nvSpPr>
          <p:cNvPr id="6" name="Footer Placeholder 5"/>
          <p:cNvSpPr>
            <a:spLocks noGrp="1"/>
          </p:cNvSpPr>
          <p:nvPr>
            <p:ph type="ftr" sz="quarter" idx="11"/>
          </p:nvPr>
        </p:nvSpPr>
        <p:spPr/>
        <p:txBody>
          <a:bodyPr/>
          <a:lstStyle/>
          <a:p>
            <a:r>
              <a:rPr lang="en-US" i="1" dirty="0"/>
              <a:t>Taking the Caregiver </a:t>
            </a:r>
            <a:r>
              <a:rPr lang="en-US" i="1" dirty="0" smtClean="0"/>
              <a:t>Guidelines </a:t>
            </a:r>
            <a:r>
              <a:rPr lang="en-US" i="1" dirty="0"/>
              <a:t>off the Shelf: Mobilization Toolkit</a:t>
            </a:r>
          </a:p>
        </p:txBody>
      </p:sp>
    </p:spTree>
    <p:extLst>
      <p:ext uri="{BB962C8B-B14F-4D97-AF65-F5344CB8AC3E}">
        <p14:creationId xmlns:p14="http://schemas.microsoft.com/office/powerpoint/2010/main" val="2099029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Psychological and Physical</a:t>
            </a:r>
            <a:endParaRPr lang="en-US" dirty="0"/>
          </a:p>
        </p:txBody>
      </p:sp>
      <p:sp>
        <p:nvSpPr>
          <p:cNvPr id="3" name="Content Placeholder 2"/>
          <p:cNvSpPr>
            <a:spLocks noGrp="1"/>
          </p:cNvSpPr>
          <p:nvPr>
            <p:ph idx="4294967295"/>
          </p:nvPr>
        </p:nvSpPr>
        <p:spPr>
          <a:xfrm>
            <a:off x="457200" y="1600201"/>
            <a:ext cx="8229600" cy="2924030"/>
          </a:xfrm>
        </p:spPr>
        <p:txBody>
          <a:bodyPr/>
          <a:lstStyle/>
          <a:p>
            <a:r>
              <a:rPr lang="en-US" dirty="0" smtClean="0"/>
              <a:t>Impacts greatest for caregivers of children and spouses</a:t>
            </a:r>
          </a:p>
          <a:p>
            <a:pPr lvl="1"/>
            <a:r>
              <a:rPr lang="en-US" dirty="0" smtClean="0"/>
              <a:t>51% of caregivers of children and 46% of spouses reported at least five symptoms of psychological distress</a:t>
            </a:r>
          </a:p>
          <a:p>
            <a:pPr lvl="1"/>
            <a:r>
              <a:rPr lang="en-US" dirty="0" smtClean="0"/>
              <a:t>This compares with 30% of those caring for their parents and 8% caring for a grandparent</a:t>
            </a:r>
          </a:p>
          <a:p>
            <a:pPr lvl="1"/>
            <a:r>
              <a:rPr lang="en-US" dirty="0" smtClean="0"/>
              <a:t>More likely to sustain an injury while providing care</a:t>
            </a:r>
          </a:p>
          <a:p>
            <a:r>
              <a:rPr lang="en-US" sz="1000" b="1" dirty="0" smtClean="0">
                <a:latin typeface="Calibri"/>
                <a:cs typeface="Calibri"/>
              </a:rPr>
              <a:t>Source: Statistics Canada, 2012</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41" t="23915" r="7037" b="57037"/>
          <a:stretch/>
        </p:blipFill>
        <p:spPr>
          <a:xfrm>
            <a:off x="652802" y="3962399"/>
            <a:ext cx="7838397" cy="1306287"/>
          </a:xfrm>
          <a:prstGeom prst="rect">
            <a:avLst/>
          </a:prstGeom>
          <a:ln w="3175">
            <a:solidFill>
              <a:schemeClr val="accent1"/>
            </a:solidFill>
          </a:ln>
          <a:effectLst/>
        </p:spPr>
      </p:pic>
      <p:sp>
        <p:nvSpPr>
          <p:cNvPr id="5" name="Slide Number Placeholder 4"/>
          <p:cNvSpPr>
            <a:spLocks noGrp="1"/>
          </p:cNvSpPr>
          <p:nvPr>
            <p:ph type="sldNum" sz="quarter" idx="12"/>
          </p:nvPr>
        </p:nvSpPr>
        <p:spPr/>
        <p:txBody>
          <a:bodyPr/>
          <a:lstStyle/>
          <a:p>
            <a:fld id="{3CF1EA0B-F7AD-1547-937D-133775060B43}" type="slidenum">
              <a:rPr lang="en-US" smtClean="0"/>
              <a:t>8</a:t>
            </a:fld>
            <a:endParaRPr lang="en-US"/>
          </a:p>
        </p:txBody>
      </p:sp>
      <p:sp>
        <p:nvSpPr>
          <p:cNvPr id="6" name="Date Placeholder 5"/>
          <p:cNvSpPr>
            <a:spLocks noGrp="1"/>
          </p:cNvSpPr>
          <p:nvPr>
            <p:ph type="dt" sz="half" idx="10"/>
          </p:nvPr>
        </p:nvSpPr>
        <p:spPr>
          <a:xfrm>
            <a:off x="457200" y="6356350"/>
            <a:ext cx="942392" cy="365125"/>
          </a:xfrm>
        </p:spPr>
        <p:txBody>
          <a:bodyPr/>
          <a:lstStyle/>
          <a:p>
            <a:fld id="{4273B52C-D8AC-F344-A2B0-A01D1EC30C03}" type="datetime1">
              <a:rPr lang="en-CA" smtClean="0"/>
              <a:t>15/06/2015</a:t>
            </a:fld>
            <a:endParaRPr lang="en-US" dirty="0"/>
          </a:p>
        </p:txBody>
      </p:sp>
      <p:sp>
        <p:nvSpPr>
          <p:cNvPr id="7" name="Footer Placeholder 6"/>
          <p:cNvSpPr>
            <a:spLocks noGrp="1"/>
          </p:cNvSpPr>
          <p:nvPr>
            <p:ph type="ftr" sz="quarter" idx="11"/>
          </p:nvPr>
        </p:nvSpPr>
        <p:spPr/>
        <p:txBody>
          <a:bodyPr/>
          <a:lstStyle/>
          <a:p>
            <a:r>
              <a:rPr lang="en-US" i="1" dirty="0"/>
              <a:t>Taking the Caregiver </a:t>
            </a:r>
            <a:r>
              <a:rPr lang="en-US" i="1" dirty="0" smtClean="0"/>
              <a:t>Guidelines </a:t>
            </a:r>
            <a:r>
              <a:rPr lang="en-US" i="1" dirty="0"/>
              <a:t>off the Shelf: Mobilization Toolkit</a:t>
            </a:r>
          </a:p>
        </p:txBody>
      </p:sp>
    </p:spTree>
    <p:extLst>
      <p:ext uri="{BB962C8B-B14F-4D97-AF65-F5344CB8AC3E}">
        <p14:creationId xmlns:p14="http://schemas.microsoft.com/office/powerpoint/2010/main" val="297958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Financial</a:t>
            </a:r>
            <a:endParaRPr lang="en-US" dirty="0"/>
          </a:p>
        </p:txBody>
      </p:sp>
      <p:sp>
        <p:nvSpPr>
          <p:cNvPr id="3" name="Content Placeholder 2"/>
          <p:cNvSpPr>
            <a:spLocks noGrp="1"/>
          </p:cNvSpPr>
          <p:nvPr>
            <p:ph idx="4294967295"/>
          </p:nvPr>
        </p:nvSpPr>
        <p:spPr>
          <a:xfrm>
            <a:off x="457200" y="1600200"/>
            <a:ext cx="5266871" cy="4525963"/>
          </a:xfrm>
        </p:spPr>
        <p:txBody>
          <a:bodyPr/>
          <a:lstStyle/>
          <a:p>
            <a:r>
              <a:rPr lang="en-US" dirty="0" smtClean="0"/>
              <a:t>One-in-five caregivers (19%) received financial support in 2012; most common sources were family and friends (12%), government programs (7%) and federal tax credit (5%)</a:t>
            </a:r>
          </a:p>
          <a:p>
            <a:r>
              <a:rPr lang="en-US" dirty="0" smtClean="0"/>
              <a:t>Caregivers of children (28%), spouses (20%) were more likely to experience financial difficulties</a:t>
            </a:r>
          </a:p>
          <a:p>
            <a:r>
              <a:rPr lang="en-US" sz="1200" b="1" dirty="0" smtClean="0"/>
              <a:t>Sources: Statistics Canada, 2012; Tsimicalis, A., 2010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587" y="339060"/>
            <a:ext cx="4271628" cy="6282935"/>
          </a:xfrm>
          <a:prstGeom prst="rect">
            <a:avLst/>
          </a:prstGeom>
        </p:spPr>
      </p:pic>
      <p:sp>
        <p:nvSpPr>
          <p:cNvPr id="5" name="Slide Number Placeholder 4"/>
          <p:cNvSpPr>
            <a:spLocks noGrp="1"/>
          </p:cNvSpPr>
          <p:nvPr>
            <p:ph type="sldNum" sz="quarter" idx="12"/>
          </p:nvPr>
        </p:nvSpPr>
        <p:spPr/>
        <p:txBody>
          <a:bodyPr/>
          <a:lstStyle/>
          <a:p>
            <a:fld id="{3CF1EA0B-F7AD-1547-937D-133775060B43}" type="slidenum">
              <a:rPr lang="en-US" smtClean="0"/>
              <a:t>9</a:t>
            </a:fld>
            <a:endParaRPr lang="en-US"/>
          </a:p>
        </p:txBody>
      </p:sp>
      <p:sp>
        <p:nvSpPr>
          <p:cNvPr id="6" name="Date Placeholder 5"/>
          <p:cNvSpPr>
            <a:spLocks noGrp="1"/>
          </p:cNvSpPr>
          <p:nvPr>
            <p:ph type="dt" sz="half" idx="10"/>
          </p:nvPr>
        </p:nvSpPr>
        <p:spPr>
          <a:xfrm>
            <a:off x="457199" y="6356350"/>
            <a:ext cx="895739" cy="365125"/>
          </a:xfrm>
        </p:spPr>
        <p:txBody>
          <a:bodyPr/>
          <a:lstStyle/>
          <a:p>
            <a:fld id="{7F98ABE5-FAFB-DF4A-B4B4-A2DF72F8C9EC}" type="datetime1">
              <a:rPr lang="en-CA" smtClean="0"/>
              <a:t>15/06/2015</a:t>
            </a:fld>
            <a:endParaRPr lang="en-US" dirty="0"/>
          </a:p>
        </p:txBody>
      </p:sp>
      <p:sp>
        <p:nvSpPr>
          <p:cNvPr id="7" name="Footer Placeholder 6"/>
          <p:cNvSpPr>
            <a:spLocks noGrp="1"/>
          </p:cNvSpPr>
          <p:nvPr>
            <p:ph type="ftr" sz="quarter" idx="11"/>
          </p:nvPr>
        </p:nvSpPr>
        <p:spPr/>
        <p:txBody>
          <a:bodyPr/>
          <a:lstStyle/>
          <a:p>
            <a:r>
              <a:rPr lang="en-US" i="1" dirty="0"/>
              <a:t>Taking the Caregiver </a:t>
            </a:r>
            <a:r>
              <a:rPr lang="en-US" i="1" dirty="0" smtClean="0"/>
              <a:t>Guidelines </a:t>
            </a:r>
            <a:r>
              <a:rPr lang="en-US" i="1" dirty="0"/>
              <a:t>off the Shelf: Mobilization Toolkit</a:t>
            </a:r>
          </a:p>
        </p:txBody>
      </p:sp>
    </p:spTree>
    <p:extLst>
      <p:ext uri="{BB962C8B-B14F-4D97-AF65-F5344CB8AC3E}">
        <p14:creationId xmlns:p14="http://schemas.microsoft.com/office/powerpoint/2010/main" val="1095607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CG Toolkit">
  <a:themeElements>
    <a:clrScheme name="MHCC Colour Palette">
      <a:dk1>
        <a:sysClr val="windowText" lastClr="000000"/>
      </a:dk1>
      <a:lt1>
        <a:sysClr val="window" lastClr="FFFFFF"/>
      </a:lt1>
      <a:dk2>
        <a:srgbClr val="16B2F0"/>
      </a:dk2>
      <a:lt2>
        <a:srgbClr val="FFFFFF"/>
      </a:lt2>
      <a:accent1>
        <a:srgbClr val="0953A4"/>
      </a:accent1>
      <a:accent2>
        <a:srgbClr val="62B634"/>
      </a:accent2>
      <a:accent3>
        <a:srgbClr val="0F7656"/>
      </a:accent3>
      <a:accent4>
        <a:srgbClr val="8064A2"/>
      </a:accent4>
      <a:accent5>
        <a:srgbClr val="4BACC6"/>
      </a:accent5>
      <a:accent6>
        <a:srgbClr val="F79646"/>
      </a:accent6>
      <a:hlink>
        <a:srgbClr val="0F7656"/>
      </a:hlink>
      <a:folHlink>
        <a:srgbClr val="62B6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1385</TotalTime>
  <Words>3064</Words>
  <Application>Microsoft Office PowerPoint</Application>
  <PresentationFormat>On-screen Show (4:3)</PresentationFormat>
  <Paragraphs>302</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Lucida Grande</vt:lpstr>
      <vt:lpstr>Wingdings</vt:lpstr>
      <vt:lpstr>FCG Toolkit</vt:lpstr>
      <vt:lpstr> Taking the Caregiver Guidelines Off the Shelf: Mobilization Toolkit</vt:lpstr>
      <vt:lpstr>Welcome and Introduction</vt:lpstr>
      <vt:lpstr>Presentation Overview</vt:lpstr>
      <vt:lpstr>A Family Caregiver</vt:lpstr>
      <vt:lpstr>Do you know…?</vt:lpstr>
      <vt:lpstr>The Data on Family Caregivers in Canada – General</vt:lpstr>
      <vt:lpstr>The Data on Family Caregivers in Canada</vt:lpstr>
      <vt:lpstr>Impact: Psychological and Physical</vt:lpstr>
      <vt:lpstr>Impact: Financial</vt:lpstr>
      <vt:lpstr>What’s it like for caregivers these days?</vt:lpstr>
      <vt:lpstr>What’s it like for caregivers these days?</vt:lpstr>
      <vt:lpstr>Evolution of the Guidelines</vt:lpstr>
      <vt:lpstr>Guidelines Overview: the “Why” (Purpose)</vt:lpstr>
      <vt:lpstr>Guidelines Overview: the “How”</vt:lpstr>
      <vt:lpstr>Guidelines Overview: the “What”</vt:lpstr>
      <vt:lpstr>41 recommendations in 5 categories</vt:lpstr>
      <vt:lpstr>For consideration when planning services </vt:lpstr>
      <vt:lpstr>Factors to facilitate transformation </vt:lpstr>
      <vt:lpstr>Discussion questions:</vt:lpstr>
      <vt:lpstr>The Way Forward</vt:lpstr>
      <vt:lpstr>Questions?</vt:lpstr>
      <vt:lpstr>Thank you!</vt:lpstr>
      <vt:lpstr>PowerPoint Presentation</vt:lpstr>
      <vt:lpstr>Mental Health Strategy for Canada</vt:lpstr>
      <vt:lpstr>Six Strategic Directions</vt:lpstr>
      <vt:lpstr>Caregivers and the Strategy</vt:lpstr>
      <vt:lpstr>Principles and Values to Help Guide Policies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Levy</dc:creator>
  <cp:lastModifiedBy>Amber Nason</cp:lastModifiedBy>
  <cp:revision>33</cp:revision>
  <dcterms:created xsi:type="dcterms:W3CDTF">2015-03-03T22:09:49Z</dcterms:created>
  <dcterms:modified xsi:type="dcterms:W3CDTF">2015-06-15T17:23:54Z</dcterms:modified>
</cp:coreProperties>
</file>