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1.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5"/>
  </p:sldMasterIdLst>
  <p:notesMasterIdLst>
    <p:notesMasterId r:id="rId33"/>
  </p:notesMasterIdLst>
  <p:sldIdLst>
    <p:sldId id="274" r:id="rId6"/>
    <p:sldId id="276" r:id="rId7"/>
    <p:sldId id="278" r:id="rId8"/>
    <p:sldId id="279" r:id="rId9"/>
    <p:sldId id="280" r:id="rId10"/>
    <p:sldId id="287" r:id="rId11"/>
    <p:sldId id="281" r:id="rId12"/>
    <p:sldId id="282" r:id="rId13"/>
    <p:sldId id="283" r:id="rId14"/>
    <p:sldId id="284" r:id="rId15"/>
    <p:sldId id="285" r:id="rId16"/>
    <p:sldId id="286" r:id="rId17"/>
    <p:sldId id="288" r:id="rId18"/>
    <p:sldId id="289" r:id="rId19"/>
    <p:sldId id="290" r:id="rId20"/>
    <p:sldId id="291" r:id="rId21"/>
    <p:sldId id="292" r:id="rId22"/>
    <p:sldId id="293" r:id="rId23"/>
    <p:sldId id="294" r:id="rId24"/>
    <p:sldId id="295" r:id="rId25"/>
    <p:sldId id="296" r:id="rId26"/>
    <p:sldId id="297" r:id="rId27"/>
    <p:sldId id="298" r:id="rId28"/>
    <p:sldId id="299" r:id="rId29"/>
    <p:sldId id="300" r:id="rId30"/>
    <p:sldId id="301" r:id="rId31"/>
    <p:sldId id="302" r:id="rId32"/>
  </p:sldIdLst>
  <p:sldSz cx="12192000" cy="6858000"/>
  <p:notesSz cx="6858000" cy="9144000"/>
  <p:embeddedFontLst>
    <p:embeddedFont>
      <p:font typeface="Cambria" panose="02040503050406030204" pitchFamily="18" charset="0"/>
      <p:regular r:id="rId34"/>
      <p:bold r:id="rId35"/>
      <p:italic r:id="rId36"/>
      <p:boldItalic r:id="rId37"/>
    </p:embeddedFont>
    <p:embeddedFont>
      <p:font typeface="Lora" pitchFamily="2" charset="0"/>
      <p:regular r:id="rId38"/>
      <p:bold r:id="rId39"/>
      <p:italic r:id="rId40"/>
      <p:boldItalic r:id="rId4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816"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D00FDC1-B821-B038-64B3-33ABCC9F8691}" name="Karina Urdaneta" initials="KU" userId="S::kurdaneta@mentalhealthcommission.ca::867c8fde-db28-4949-b1ea-fcb96925149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B18D963-A6C5-4599-AA8B-CB13FD1E4197}" v="22" dt="2024-06-17T14:22:40.11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263"/>
    <p:restoredTop sz="74720" autoAdjust="0"/>
  </p:normalViewPr>
  <p:slideViewPr>
    <p:cSldViewPr snapToGrid="0" snapToObjects="1">
      <p:cViewPr varScale="1">
        <p:scale>
          <a:sx n="66" d="100"/>
          <a:sy n="66" d="100"/>
        </p:scale>
        <p:origin x="970" y="58"/>
      </p:cViewPr>
      <p:guideLst>
        <p:guide orient="horz" pos="2160"/>
        <p:guide pos="3840"/>
        <p:guide pos="81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font" Target="fonts/font6.fntdata"/><Relationship Id="rId21" Type="http://schemas.openxmlformats.org/officeDocument/2006/relationships/slide" Target="slides/slide16.xml"/><Relationship Id="rId34" Type="http://schemas.openxmlformats.org/officeDocument/2006/relationships/font" Target="fonts/font1.fntdata"/><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font" Target="fonts/font3.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font" Target="fonts/font2.fntdata"/><Relationship Id="rId43" Type="http://schemas.openxmlformats.org/officeDocument/2006/relationships/viewProps" Target="viewProps.xml"/><Relationship Id="rId48" Type="http://schemas.microsoft.com/office/2018/10/relationships/authors" Target="author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38" Type="http://schemas.openxmlformats.org/officeDocument/2006/relationships/font" Target="fonts/font5.fntdata"/><Relationship Id="rId46" Type="http://schemas.microsoft.com/office/2016/11/relationships/changesInfo" Target="changesInfos/changesInfo1.xml"/><Relationship Id="rId20" Type="http://schemas.openxmlformats.org/officeDocument/2006/relationships/slide" Target="slides/slide15.xml"/><Relationship Id="rId41" Type="http://schemas.openxmlformats.org/officeDocument/2006/relationships/font" Target="fonts/font8.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i Oliver" userId="5ce6411c-53b8-48bb-9bab-6469703133a6" providerId="ADAL" clId="{BB18D963-A6C5-4599-AA8B-CB13FD1E4197}"/>
    <pc:docChg chg="undo custSel modSld">
      <pc:chgData name="Kati Oliver" userId="5ce6411c-53b8-48bb-9bab-6469703133a6" providerId="ADAL" clId="{BB18D963-A6C5-4599-AA8B-CB13FD1E4197}" dt="2024-06-17T14:22:40.696" v="3025" actId="962"/>
      <pc:docMkLst>
        <pc:docMk/>
      </pc:docMkLst>
      <pc:sldChg chg="addSp delSp modSp mod">
        <pc:chgData name="Kati Oliver" userId="5ce6411c-53b8-48bb-9bab-6469703133a6" providerId="ADAL" clId="{BB18D963-A6C5-4599-AA8B-CB13FD1E4197}" dt="2024-06-17T14:02:56.982" v="2962" actId="27614"/>
        <pc:sldMkLst>
          <pc:docMk/>
          <pc:sldMk cId="1489046629" sldId="281"/>
        </pc:sldMkLst>
        <pc:spChg chg="add del">
          <ac:chgData name="Kati Oliver" userId="5ce6411c-53b8-48bb-9bab-6469703133a6" providerId="ADAL" clId="{BB18D963-A6C5-4599-AA8B-CB13FD1E4197}" dt="2024-05-22T20:26:24.651" v="1241" actId="22"/>
          <ac:spMkLst>
            <pc:docMk/>
            <pc:sldMk cId="1489046629" sldId="281"/>
            <ac:spMk id="3" creationId="{024F0C24-F6EC-5669-E49E-6165A5E3480E}"/>
          </ac:spMkLst>
        </pc:spChg>
        <pc:spChg chg="add del mod">
          <ac:chgData name="Kati Oliver" userId="5ce6411c-53b8-48bb-9bab-6469703133a6" providerId="ADAL" clId="{BB18D963-A6C5-4599-AA8B-CB13FD1E4197}" dt="2024-06-17T14:02:49.379" v="2958" actId="478"/>
          <ac:spMkLst>
            <pc:docMk/>
            <pc:sldMk cId="1489046629" sldId="281"/>
            <ac:spMk id="4" creationId="{B6ADF8A0-64DB-4740-AB40-2D2B4A77250D}"/>
          </ac:spMkLst>
        </pc:spChg>
        <pc:spChg chg="add del mod">
          <ac:chgData name="Kati Oliver" userId="5ce6411c-53b8-48bb-9bab-6469703133a6" providerId="ADAL" clId="{BB18D963-A6C5-4599-AA8B-CB13FD1E4197}" dt="2024-06-17T14:02:52.429" v="2960" actId="478"/>
          <ac:spMkLst>
            <pc:docMk/>
            <pc:sldMk cId="1489046629" sldId="281"/>
            <ac:spMk id="5" creationId="{652B4FC8-CAB1-FD39-EB92-8ABE3264609D}"/>
          </ac:spMkLst>
        </pc:spChg>
        <pc:spChg chg="add del mod">
          <ac:chgData name="Kati Oliver" userId="5ce6411c-53b8-48bb-9bab-6469703133a6" providerId="ADAL" clId="{BB18D963-A6C5-4599-AA8B-CB13FD1E4197}" dt="2024-06-17T14:02:51.203" v="2959" actId="478"/>
          <ac:spMkLst>
            <pc:docMk/>
            <pc:sldMk cId="1489046629" sldId="281"/>
            <ac:spMk id="6" creationId="{E3568111-7528-D3FE-D5E9-00BAF20EF4D5}"/>
          </ac:spMkLst>
        </pc:spChg>
        <pc:picChg chg="add mod">
          <ac:chgData name="Kati Oliver" userId="5ce6411c-53b8-48bb-9bab-6469703133a6" providerId="ADAL" clId="{BB18D963-A6C5-4599-AA8B-CB13FD1E4197}" dt="2024-06-17T14:02:56.982" v="2962" actId="27614"/>
          <ac:picMkLst>
            <pc:docMk/>
            <pc:sldMk cId="1489046629" sldId="281"/>
            <ac:picMk id="3" creationId="{4E2ED689-9206-8AD3-2D48-B2050D8B8C06}"/>
          </ac:picMkLst>
        </pc:picChg>
        <pc:picChg chg="del mod">
          <ac:chgData name="Kati Oliver" userId="5ce6411c-53b8-48bb-9bab-6469703133a6" providerId="ADAL" clId="{BB18D963-A6C5-4599-AA8B-CB13FD1E4197}" dt="2024-05-23T12:59:16.168" v="1816" actId="478"/>
          <ac:picMkLst>
            <pc:docMk/>
            <pc:sldMk cId="1489046629" sldId="281"/>
            <ac:picMk id="9" creationId="{C91D7F6A-90D3-41BB-B373-16BC27609A35}"/>
          </ac:picMkLst>
        </pc:picChg>
      </pc:sldChg>
      <pc:sldChg chg="addSp delSp modSp mod">
        <pc:chgData name="Kati Oliver" userId="5ce6411c-53b8-48bb-9bab-6469703133a6" providerId="ADAL" clId="{BB18D963-A6C5-4599-AA8B-CB13FD1E4197}" dt="2024-06-17T14:03:07.347" v="2968" actId="962"/>
        <pc:sldMkLst>
          <pc:docMk/>
          <pc:sldMk cId="1855332140" sldId="282"/>
        </pc:sldMkLst>
        <pc:spChg chg="add del mod">
          <ac:chgData name="Kati Oliver" userId="5ce6411c-53b8-48bb-9bab-6469703133a6" providerId="ADAL" clId="{BB18D963-A6C5-4599-AA8B-CB13FD1E4197}" dt="2024-06-17T14:03:00.299" v="2963" actId="478"/>
          <ac:spMkLst>
            <pc:docMk/>
            <pc:sldMk cId="1855332140" sldId="282"/>
            <ac:spMk id="2" creationId="{6152F76F-AF94-1238-0198-60B4819A8611}"/>
          </ac:spMkLst>
        </pc:spChg>
        <pc:spChg chg="add del mod">
          <ac:chgData name="Kati Oliver" userId="5ce6411c-53b8-48bb-9bab-6469703133a6" providerId="ADAL" clId="{BB18D963-A6C5-4599-AA8B-CB13FD1E4197}" dt="2024-06-17T14:03:01.893" v="2964" actId="478"/>
          <ac:spMkLst>
            <pc:docMk/>
            <pc:sldMk cId="1855332140" sldId="282"/>
            <ac:spMk id="3" creationId="{6808E243-3925-40EC-66DA-9E67F7D28197}"/>
          </ac:spMkLst>
        </pc:spChg>
        <pc:spChg chg="add del mod">
          <ac:chgData name="Kati Oliver" userId="5ce6411c-53b8-48bb-9bab-6469703133a6" providerId="ADAL" clId="{BB18D963-A6C5-4599-AA8B-CB13FD1E4197}" dt="2024-06-17T14:03:03.518" v="2965" actId="478"/>
          <ac:spMkLst>
            <pc:docMk/>
            <pc:sldMk cId="1855332140" sldId="282"/>
            <ac:spMk id="4" creationId="{6E6C9996-D6F2-67FF-9F7B-2982113216E9}"/>
          </ac:spMkLst>
        </pc:spChg>
        <pc:picChg chg="add mod">
          <ac:chgData name="Kati Oliver" userId="5ce6411c-53b8-48bb-9bab-6469703133a6" providerId="ADAL" clId="{BB18D963-A6C5-4599-AA8B-CB13FD1E4197}" dt="2024-06-17T14:03:07.347" v="2968" actId="962"/>
          <ac:picMkLst>
            <pc:docMk/>
            <pc:sldMk cId="1855332140" sldId="282"/>
            <ac:picMk id="6" creationId="{B75FD2FB-EA87-C057-6D0C-4B1D80C7461F}"/>
          </ac:picMkLst>
        </pc:picChg>
        <pc:picChg chg="del mod">
          <ac:chgData name="Kati Oliver" userId="5ce6411c-53b8-48bb-9bab-6469703133a6" providerId="ADAL" clId="{BB18D963-A6C5-4599-AA8B-CB13FD1E4197}" dt="2024-05-22T20:17:55.924" v="618" actId="478"/>
          <ac:picMkLst>
            <pc:docMk/>
            <pc:sldMk cId="1855332140" sldId="282"/>
            <ac:picMk id="9" creationId="{34F43FCC-8FBD-4A5E-BD38-EABD6D20A15A}"/>
          </ac:picMkLst>
        </pc:picChg>
      </pc:sldChg>
      <pc:sldChg chg="addSp delSp modSp mod">
        <pc:chgData name="Kati Oliver" userId="5ce6411c-53b8-48bb-9bab-6469703133a6" providerId="ADAL" clId="{BB18D963-A6C5-4599-AA8B-CB13FD1E4197}" dt="2024-06-17T14:03:22.655" v="2974" actId="962"/>
        <pc:sldMkLst>
          <pc:docMk/>
          <pc:sldMk cId="2152850841" sldId="283"/>
        </pc:sldMkLst>
        <pc:spChg chg="add del mod">
          <ac:chgData name="Kati Oliver" userId="5ce6411c-53b8-48bb-9bab-6469703133a6" providerId="ADAL" clId="{BB18D963-A6C5-4599-AA8B-CB13FD1E4197}" dt="2024-06-17T14:03:14.860" v="2969" actId="478"/>
          <ac:spMkLst>
            <pc:docMk/>
            <pc:sldMk cId="2152850841" sldId="283"/>
            <ac:spMk id="2" creationId="{FDC0387B-A24D-72D9-0E80-0DF066A16C7F}"/>
          </ac:spMkLst>
        </pc:spChg>
        <pc:spChg chg="add del mod">
          <ac:chgData name="Kati Oliver" userId="5ce6411c-53b8-48bb-9bab-6469703133a6" providerId="ADAL" clId="{BB18D963-A6C5-4599-AA8B-CB13FD1E4197}" dt="2024-06-17T14:03:18.188" v="2971" actId="478"/>
          <ac:spMkLst>
            <pc:docMk/>
            <pc:sldMk cId="2152850841" sldId="283"/>
            <ac:spMk id="3" creationId="{B2C693FF-A145-0645-5E66-E0155C306EAD}"/>
          </ac:spMkLst>
        </pc:spChg>
        <pc:spChg chg="add del mod">
          <ac:chgData name="Kati Oliver" userId="5ce6411c-53b8-48bb-9bab-6469703133a6" providerId="ADAL" clId="{BB18D963-A6C5-4599-AA8B-CB13FD1E4197}" dt="2024-05-22T20:18:59.838" v="656" actId="478"/>
          <ac:spMkLst>
            <pc:docMk/>
            <pc:sldMk cId="2152850841" sldId="283"/>
            <ac:spMk id="4" creationId="{BBD1A974-45D4-19DB-5FEA-6A54F310F801}"/>
          </ac:spMkLst>
        </pc:spChg>
        <pc:spChg chg="add del mod">
          <ac:chgData name="Kati Oliver" userId="5ce6411c-53b8-48bb-9bab-6469703133a6" providerId="ADAL" clId="{BB18D963-A6C5-4599-AA8B-CB13FD1E4197}" dt="2024-06-17T14:03:16.560" v="2970" actId="478"/>
          <ac:spMkLst>
            <pc:docMk/>
            <pc:sldMk cId="2152850841" sldId="283"/>
            <ac:spMk id="5" creationId="{78F4F7F1-2885-3535-F741-BADAE235B4FB}"/>
          </ac:spMkLst>
        </pc:spChg>
        <pc:picChg chg="add mod">
          <ac:chgData name="Kati Oliver" userId="5ce6411c-53b8-48bb-9bab-6469703133a6" providerId="ADAL" clId="{BB18D963-A6C5-4599-AA8B-CB13FD1E4197}" dt="2024-06-17T14:03:22.655" v="2974" actId="962"/>
          <ac:picMkLst>
            <pc:docMk/>
            <pc:sldMk cId="2152850841" sldId="283"/>
            <ac:picMk id="6" creationId="{43B35F8C-0209-F187-7E22-E50F606C8920}"/>
          </ac:picMkLst>
        </pc:picChg>
        <pc:picChg chg="del mod">
          <ac:chgData name="Kati Oliver" userId="5ce6411c-53b8-48bb-9bab-6469703133a6" providerId="ADAL" clId="{BB18D963-A6C5-4599-AA8B-CB13FD1E4197}" dt="2024-05-22T20:25:44.255" v="1225" actId="478"/>
          <ac:picMkLst>
            <pc:docMk/>
            <pc:sldMk cId="2152850841" sldId="283"/>
            <ac:picMk id="9" creationId="{59CDBA8B-04FF-4006-A6DD-731AEE8B55EA}"/>
          </ac:picMkLst>
        </pc:picChg>
      </pc:sldChg>
      <pc:sldChg chg="addSp delSp modSp mod">
        <pc:chgData name="Kati Oliver" userId="5ce6411c-53b8-48bb-9bab-6469703133a6" providerId="ADAL" clId="{BB18D963-A6C5-4599-AA8B-CB13FD1E4197}" dt="2024-06-17T14:19:47.726" v="2981" actId="962"/>
        <pc:sldMkLst>
          <pc:docMk/>
          <pc:sldMk cId="3222770676" sldId="284"/>
        </pc:sldMkLst>
        <pc:spChg chg="del">
          <ac:chgData name="Kati Oliver" userId="5ce6411c-53b8-48bb-9bab-6469703133a6" providerId="ADAL" clId="{BB18D963-A6C5-4599-AA8B-CB13FD1E4197}" dt="2024-06-17T14:19:35.304" v="2975" actId="478"/>
          <ac:spMkLst>
            <pc:docMk/>
            <pc:sldMk cId="3222770676" sldId="284"/>
            <ac:spMk id="3" creationId="{D0EF87D9-FB61-6C5C-BE46-6D52734AD2E0}"/>
          </ac:spMkLst>
        </pc:spChg>
        <pc:spChg chg="del">
          <ac:chgData name="Kati Oliver" userId="5ce6411c-53b8-48bb-9bab-6469703133a6" providerId="ADAL" clId="{BB18D963-A6C5-4599-AA8B-CB13FD1E4197}" dt="2024-06-17T14:19:39.483" v="2978" actId="478"/>
          <ac:spMkLst>
            <pc:docMk/>
            <pc:sldMk cId="3222770676" sldId="284"/>
            <ac:spMk id="4" creationId="{7816E20A-3B86-4860-1AB9-537F0705BF06}"/>
          </ac:spMkLst>
        </pc:spChg>
        <pc:spChg chg="add del mod">
          <ac:chgData name="Kati Oliver" userId="5ce6411c-53b8-48bb-9bab-6469703133a6" providerId="ADAL" clId="{BB18D963-A6C5-4599-AA8B-CB13FD1E4197}" dt="2024-06-17T14:19:38.126" v="2977" actId="478"/>
          <ac:spMkLst>
            <pc:docMk/>
            <pc:sldMk cId="3222770676" sldId="284"/>
            <ac:spMk id="5" creationId="{CDE2FEF7-C0E1-E68A-BE3A-A97A2E588E83}"/>
          </ac:spMkLst>
        </pc:spChg>
        <pc:picChg chg="del">
          <ac:chgData name="Kati Oliver" userId="5ce6411c-53b8-48bb-9bab-6469703133a6" providerId="ADAL" clId="{BB18D963-A6C5-4599-AA8B-CB13FD1E4197}" dt="2024-06-17T14:19:36.449" v="2976" actId="478"/>
          <ac:picMkLst>
            <pc:docMk/>
            <pc:sldMk cId="3222770676" sldId="284"/>
            <ac:picMk id="6" creationId="{054609CC-B77F-CBED-5ACE-64BA4DFD6E7C}"/>
          </ac:picMkLst>
        </pc:picChg>
        <pc:picChg chg="add mod">
          <ac:chgData name="Kati Oliver" userId="5ce6411c-53b8-48bb-9bab-6469703133a6" providerId="ADAL" clId="{BB18D963-A6C5-4599-AA8B-CB13FD1E4197}" dt="2024-06-17T14:19:47.726" v="2981" actId="962"/>
          <ac:picMkLst>
            <pc:docMk/>
            <pc:sldMk cId="3222770676" sldId="284"/>
            <ac:picMk id="8" creationId="{7E38A986-8510-B3B0-6D43-B8324D207229}"/>
          </ac:picMkLst>
        </pc:picChg>
      </pc:sldChg>
      <pc:sldChg chg="addSp delSp modSp mod">
        <pc:chgData name="Kati Oliver" userId="5ce6411c-53b8-48bb-9bab-6469703133a6" providerId="ADAL" clId="{BB18D963-A6C5-4599-AA8B-CB13FD1E4197}" dt="2024-06-17T14:20:01.953" v="2987" actId="962"/>
        <pc:sldMkLst>
          <pc:docMk/>
          <pc:sldMk cId="2831214538" sldId="285"/>
        </pc:sldMkLst>
        <pc:spChg chg="del">
          <ac:chgData name="Kati Oliver" userId="5ce6411c-53b8-48bb-9bab-6469703133a6" providerId="ADAL" clId="{BB18D963-A6C5-4599-AA8B-CB13FD1E4197}" dt="2024-06-17T14:19:55.274" v="2983" actId="478"/>
          <ac:spMkLst>
            <pc:docMk/>
            <pc:sldMk cId="2831214538" sldId="285"/>
            <ac:spMk id="2" creationId="{C4E9C23E-718E-1FC7-EF56-98963C99D1EF}"/>
          </ac:spMkLst>
        </pc:spChg>
        <pc:spChg chg="add del mod">
          <ac:chgData name="Kati Oliver" userId="5ce6411c-53b8-48bb-9bab-6469703133a6" providerId="ADAL" clId="{BB18D963-A6C5-4599-AA8B-CB13FD1E4197}" dt="2024-06-17T14:19:59.001" v="2984" actId="478"/>
          <ac:spMkLst>
            <pc:docMk/>
            <pc:sldMk cId="2831214538" sldId="285"/>
            <ac:spMk id="5" creationId="{A96995BF-7717-5958-5FD6-42C9E6434A2E}"/>
          </ac:spMkLst>
        </pc:spChg>
        <pc:picChg chg="del">
          <ac:chgData name="Kati Oliver" userId="5ce6411c-53b8-48bb-9bab-6469703133a6" providerId="ADAL" clId="{BB18D963-A6C5-4599-AA8B-CB13FD1E4197}" dt="2024-06-17T14:19:54.141" v="2982" actId="478"/>
          <ac:picMkLst>
            <pc:docMk/>
            <pc:sldMk cId="2831214538" sldId="285"/>
            <ac:picMk id="4" creationId="{C68C3893-72AD-5F04-5B5F-9E13917BDEF6}"/>
          </ac:picMkLst>
        </pc:picChg>
        <pc:picChg chg="add mod">
          <ac:chgData name="Kati Oliver" userId="5ce6411c-53b8-48bb-9bab-6469703133a6" providerId="ADAL" clId="{BB18D963-A6C5-4599-AA8B-CB13FD1E4197}" dt="2024-06-17T14:20:01.953" v="2987" actId="962"/>
          <ac:picMkLst>
            <pc:docMk/>
            <pc:sldMk cId="2831214538" sldId="285"/>
            <ac:picMk id="7" creationId="{BF980E77-97B3-10F6-281D-76568F78C9EE}"/>
          </ac:picMkLst>
        </pc:picChg>
      </pc:sldChg>
      <pc:sldChg chg="addSp delSp modSp mod">
        <pc:chgData name="Kati Oliver" userId="5ce6411c-53b8-48bb-9bab-6469703133a6" providerId="ADAL" clId="{BB18D963-A6C5-4599-AA8B-CB13FD1E4197}" dt="2024-06-17T14:20:21.789" v="2993" actId="962"/>
        <pc:sldMkLst>
          <pc:docMk/>
          <pc:sldMk cId="1794383595" sldId="286"/>
        </pc:sldMkLst>
        <pc:spChg chg="del">
          <ac:chgData name="Kati Oliver" userId="5ce6411c-53b8-48bb-9bab-6469703133a6" providerId="ADAL" clId="{BB18D963-A6C5-4599-AA8B-CB13FD1E4197}" dt="2024-06-17T14:20:09.565" v="2989" actId="478"/>
          <ac:spMkLst>
            <pc:docMk/>
            <pc:sldMk cId="1794383595" sldId="286"/>
            <ac:spMk id="2" creationId="{AA452CE3-6B0A-4577-6441-904C00B05CF4}"/>
          </ac:spMkLst>
        </pc:spChg>
        <pc:spChg chg="add del mod">
          <ac:chgData name="Kati Oliver" userId="5ce6411c-53b8-48bb-9bab-6469703133a6" providerId="ADAL" clId="{BB18D963-A6C5-4599-AA8B-CB13FD1E4197}" dt="2024-06-17T14:20:11.894" v="2990" actId="478"/>
          <ac:spMkLst>
            <pc:docMk/>
            <pc:sldMk cId="1794383595" sldId="286"/>
            <ac:spMk id="5" creationId="{C5A3808A-7CF3-3304-5303-372CFAF4CB4C}"/>
          </ac:spMkLst>
        </pc:spChg>
        <pc:picChg chg="del">
          <ac:chgData name="Kati Oliver" userId="5ce6411c-53b8-48bb-9bab-6469703133a6" providerId="ADAL" clId="{BB18D963-A6C5-4599-AA8B-CB13FD1E4197}" dt="2024-06-17T14:20:07.359" v="2988" actId="478"/>
          <ac:picMkLst>
            <pc:docMk/>
            <pc:sldMk cId="1794383595" sldId="286"/>
            <ac:picMk id="4" creationId="{D066C29B-B038-6D62-AB82-3331DBF4BF72}"/>
          </ac:picMkLst>
        </pc:picChg>
        <pc:picChg chg="add mod">
          <ac:chgData name="Kati Oliver" userId="5ce6411c-53b8-48bb-9bab-6469703133a6" providerId="ADAL" clId="{BB18D963-A6C5-4599-AA8B-CB13FD1E4197}" dt="2024-06-17T14:20:21.789" v="2993" actId="962"/>
          <ac:picMkLst>
            <pc:docMk/>
            <pc:sldMk cId="1794383595" sldId="286"/>
            <ac:picMk id="7" creationId="{31C4273C-8974-0031-4584-355EB0F74CAE}"/>
          </ac:picMkLst>
        </pc:picChg>
      </pc:sldChg>
      <pc:sldChg chg="addSp delSp modSp mod">
        <pc:chgData name="Kati Oliver" userId="5ce6411c-53b8-48bb-9bab-6469703133a6" providerId="ADAL" clId="{BB18D963-A6C5-4599-AA8B-CB13FD1E4197}" dt="2024-06-17T14:20:40.170" v="3000" actId="962"/>
        <pc:sldMkLst>
          <pc:docMk/>
          <pc:sldMk cId="1246044753" sldId="290"/>
        </pc:sldMkLst>
        <pc:spChg chg="add del mod">
          <ac:chgData name="Kati Oliver" userId="5ce6411c-53b8-48bb-9bab-6469703133a6" providerId="ADAL" clId="{BB18D963-A6C5-4599-AA8B-CB13FD1E4197}" dt="2024-06-17T14:20:34.531" v="2997" actId="478"/>
          <ac:spMkLst>
            <pc:docMk/>
            <pc:sldMk cId="1246044753" sldId="290"/>
            <ac:spMk id="2" creationId="{396E48DA-19B0-AC85-136A-6319C185A851}"/>
          </ac:spMkLst>
        </pc:spChg>
        <pc:spChg chg="add del mod">
          <ac:chgData name="Kati Oliver" userId="5ce6411c-53b8-48bb-9bab-6469703133a6" providerId="ADAL" clId="{BB18D963-A6C5-4599-AA8B-CB13FD1E4197}" dt="2024-06-17T14:20:32.702" v="2995" actId="478"/>
          <ac:spMkLst>
            <pc:docMk/>
            <pc:sldMk cId="1246044753" sldId="290"/>
            <ac:spMk id="3" creationId="{DB99EB01-4647-E998-0E83-CCE0CF1324DD}"/>
          </ac:spMkLst>
        </pc:spChg>
        <pc:spChg chg="add del mod">
          <ac:chgData name="Kati Oliver" userId="5ce6411c-53b8-48bb-9bab-6469703133a6" providerId="ADAL" clId="{BB18D963-A6C5-4599-AA8B-CB13FD1E4197}" dt="2024-06-17T14:20:31.323" v="2994" actId="478"/>
          <ac:spMkLst>
            <pc:docMk/>
            <pc:sldMk cId="1246044753" sldId="290"/>
            <ac:spMk id="4" creationId="{B8D91CB1-BA59-FFE6-4272-7DBEA4237D89}"/>
          </ac:spMkLst>
        </pc:spChg>
        <pc:picChg chg="add mod">
          <ac:chgData name="Kati Oliver" userId="5ce6411c-53b8-48bb-9bab-6469703133a6" providerId="ADAL" clId="{BB18D963-A6C5-4599-AA8B-CB13FD1E4197}" dt="2024-06-17T14:20:40.170" v="3000" actId="962"/>
          <ac:picMkLst>
            <pc:docMk/>
            <pc:sldMk cId="1246044753" sldId="290"/>
            <ac:picMk id="6" creationId="{0EB3C580-73A1-DA02-D349-7961BFD68255}"/>
          </ac:picMkLst>
        </pc:picChg>
        <pc:picChg chg="del mod">
          <ac:chgData name="Kati Oliver" userId="5ce6411c-53b8-48bb-9bab-6469703133a6" providerId="ADAL" clId="{BB18D963-A6C5-4599-AA8B-CB13FD1E4197}" dt="2024-06-17T14:20:33.315" v="2996" actId="478"/>
          <ac:picMkLst>
            <pc:docMk/>
            <pc:sldMk cId="1246044753" sldId="290"/>
            <ac:picMk id="12" creationId="{ABCA09F5-C6B2-43AC-A36C-383DB52894FF}"/>
          </ac:picMkLst>
        </pc:picChg>
        <pc:picChg chg="del mod">
          <ac:chgData name="Kati Oliver" userId="5ce6411c-53b8-48bb-9bab-6469703133a6" providerId="ADAL" clId="{BB18D963-A6C5-4599-AA8B-CB13FD1E4197}" dt="2024-05-23T14:20:16.516" v="2237" actId="478"/>
          <ac:picMkLst>
            <pc:docMk/>
            <pc:sldMk cId="1246044753" sldId="290"/>
            <ac:picMk id="14" creationId="{11DB3E72-1624-43A4-8E7F-AA316662BE83}"/>
          </ac:picMkLst>
        </pc:picChg>
      </pc:sldChg>
      <pc:sldChg chg="addSp delSp modSp mod">
        <pc:chgData name="Kati Oliver" userId="5ce6411c-53b8-48bb-9bab-6469703133a6" providerId="ADAL" clId="{BB18D963-A6C5-4599-AA8B-CB13FD1E4197}" dt="2024-06-17T14:22:14.460" v="3019" actId="962"/>
        <pc:sldMkLst>
          <pc:docMk/>
          <pc:sldMk cId="3706428733" sldId="292"/>
        </pc:sldMkLst>
        <pc:spChg chg="add del">
          <ac:chgData name="Kati Oliver" userId="5ce6411c-53b8-48bb-9bab-6469703133a6" providerId="ADAL" clId="{BB18D963-A6C5-4599-AA8B-CB13FD1E4197}" dt="2024-05-23T14:20:24.110" v="2240" actId="22"/>
          <ac:spMkLst>
            <pc:docMk/>
            <pc:sldMk cId="3706428733" sldId="292"/>
            <ac:spMk id="3" creationId="{F8DEDBA2-8EE0-3A97-3DA9-6C5D693BCD6D}"/>
          </ac:spMkLst>
        </pc:spChg>
        <pc:spChg chg="add del mod">
          <ac:chgData name="Kati Oliver" userId="5ce6411c-53b8-48bb-9bab-6469703133a6" providerId="ADAL" clId="{BB18D963-A6C5-4599-AA8B-CB13FD1E4197}" dt="2024-06-17T14:22:08.841" v="3014" actId="478"/>
          <ac:spMkLst>
            <pc:docMk/>
            <pc:sldMk cId="3706428733" sldId="292"/>
            <ac:spMk id="4" creationId="{D8B8C3E3-71C6-1A1D-45F9-B0485D0C7A05}"/>
          </ac:spMkLst>
        </pc:spChg>
        <pc:spChg chg="add del mod">
          <ac:chgData name="Kati Oliver" userId="5ce6411c-53b8-48bb-9bab-6469703133a6" providerId="ADAL" clId="{BB18D963-A6C5-4599-AA8B-CB13FD1E4197}" dt="2024-06-17T14:22:11.756" v="3016" actId="478"/>
          <ac:spMkLst>
            <pc:docMk/>
            <pc:sldMk cId="3706428733" sldId="292"/>
            <ac:spMk id="5" creationId="{1A57FBF4-7F88-06D2-EA75-2B3250C39B7B}"/>
          </ac:spMkLst>
        </pc:spChg>
        <pc:spChg chg="add del mod">
          <ac:chgData name="Kati Oliver" userId="5ce6411c-53b8-48bb-9bab-6469703133a6" providerId="ADAL" clId="{BB18D963-A6C5-4599-AA8B-CB13FD1E4197}" dt="2024-06-17T14:22:10.264" v="3015" actId="478"/>
          <ac:spMkLst>
            <pc:docMk/>
            <pc:sldMk cId="3706428733" sldId="292"/>
            <ac:spMk id="6" creationId="{3E51A1F9-CBB7-C2DE-640E-EBCA529A112C}"/>
          </ac:spMkLst>
        </pc:spChg>
        <pc:picChg chg="add mod">
          <ac:chgData name="Kati Oliver" userId="5ce6411c-53b8-48bb-9bab-6469703133a6" providerId="ADAL" clId="{BB18D963-A6C5-4599-AA8B-CB13FD1E4197}" dt="2024-06-17T14:22:04.114" v="3009"/>
          <ac:picMkLst>
            <pc:docMk/>
            <pc:sldMk cId="3706428733" sldId="292"/>
            <ac:picMk id="3" creationId="{73F7F45B-DC6B-1CAA-B418-498BEA8F67B9}"/>
          </ac:picMkLst>
        </pc:picChg>
        <pc:picChg chg="add mod">
          <ac:chgData name="Kati Oliver" userId="5ce6411c-53b8-48bb-9bab-6469703133a6" providerId="ADAL" clId="{BB18D963-A6C5-4599-AA8B-CB13FD1E4197}" dt="2024-06-17T14:22:14.460" v="3019" actId="962"/>
          <ac:picMkLst>
            <pc:docMk/>
            <pc:sldMk cId="3706428733" sldId="292"/>
            <ac:picMk id="8" creationId="{5D50CFE4-9CA7-7A46-E8A2-29135B04A9B8}"/>
          </ac:picMkLst>
        </pc:picChg>
        <pc:picChg chg="add del mod">
          <ac:chgData name="Kati Oliver" userId="5ce6411c-53b8-48bb-9bab-6469703133a6" providerId="ADAL" clId="{BB18D963-A6C5-4599-AA8B-CB13FD1E4197}" dt="2024-05-23T14:27:02.934" v="2657" actId="478"/>
          <ac:picMkLst>
            <pc:docMk/>
            <pc:sldMk cId="3706428733" sldId="292"/>
            <ac:picMk id="9" creationId="{656CAB6F-817B-460C-B070-E25680416EFB}"/>
          </ac:picMkLst>
        </pc:picChg>
      </pc:sldChg>
      <pc:sldChg chg="addSp delSp modSp mod">
        <pc:chgData name="Kati Oliver" userId="5ce6411c-53b8-48bb-9bab-6469703133a6" providerId="ADAL" clId="{BB18D963-A6C5-4599-AA8B-CB13FD1E4197}" dt="2024-06-17T14:22:40.696" v="3025" actId="962"/>
        <pc:sldMkLst>
          <pc:docMk/>
          <pc:sldMk cId="2006940681" sldId="295"/>
        </pc:sldMkLst>
        <pc:spChg chg="add del mod">
          <ac:chgData name="Kati Oliver" userId="5ce6411c-53b8-48bb-9bab-6469703133a6" providerId="ADAL" clId="{BB18D963-A6C5-4599-AA8B-CB13FD1E4197}" dt="2024-06-17T14:22:31.449" v="3020" actId="478"/>
          <ac:spMkLst>
            <pc:docMk/>
            <pc:sldMk cId="2006940681" sldId="295"/>
            <ac:spMk id="2" creationId="{F44385F6-DDD9-E243-C1EE-3DA84351BEDA}"/>
          </ac:spMkLst>
        </pc:spChg>
        <pc:spChg chg="add del mod">
          <ac:chgData name="Kati Oliver" userId="5ce6411c-53b8-48bb-9bab-6469703133a6" providerId="ADAL" clId="{BB18D963-A6C5-4599-AA8B-CB13FD1E4197}" dt="2024-06-17T14:22:34.910" v="3022" actId="478"/>
          <ac:spMkLst>
            <pc:docMk/>
            <pc:sldMk cId="2006940681" sldId="295"/>
            <ac:spMk id="3" creationId="{7DBFAF49-293C-A185-5B7D-E6A9F97CDBF6}"/>
          </ac:spMkLst>
        </pc:spChg>
        <pc:spChg chg="add del mod">
          <ac:chgData name="Kati Oliver" userId="5ce6411c-53b8-48bb-9bab-6469703133a6" providerId="ADAL" clId="{BB18D963-A6C5-4599-AA8B-CB13FD1E4197}" dt="2024-06-17T14:22:33.775" v="3021" actId="478"/>
          <ac:spMkLst>
            <pc:docMk/>
            <pc:sldMk cId="2006940681" sldId="295"/>
            <ac:spMk id="4" creationId="{A0E025AE-AF33-9ABA-B230-A92BA01D01B6}"/>
          </ac:spMkLst>
        </pc:spChg>
        <pc:picChg chg="add mod">
          <ac:chgData name="Kati Oliver" userId="5ce6411c-53b8-48bb-9bab-6469703133a6" providerId="ADAL" clId="{BB18D963-A6C5-4599-AA8B-CB13FD1E4197}" dt="2024-06-17T14:22:40.696" v="3025" actId="962"/>
          <ac:picMkLst>
            <pc:docMk/>
            <pc:sldMk cId="2006940681" sldId="295"/>
            <ac:picMk id="6" creationId="{B932BD18-A094-0EAA-135A-4D23960DE7A6}"/>
          </ac:picMkLst>
        </pc:picChg>
        <pc:picChg chg="del mod">
          <ac:chgData name="Kati Oliver" userId="5ce6411c-53b8-48bb-9bab-6469703133a6" providerId="ADAL" clId="{BB18D963-A6C5-4599-AA8B-CB13FD1E4197}" dt="2024-05-23T14:33:13.511" v="2924" actId="478"/>
          <ac:picMkLst>
            <pc:docMk/>
            <pc:sldMk cId="2006940681" sldId="295"/>
            <ac:picMk id="9" creationId="{828F306F-4158-4898-B801-22949BCE0F3A}"/>
          </ac:picMkLst>
        </pc:picChg>
      </pc:sldChg>
      <pc:sldChg chg="addSp modSp mod">
        <pc:chgData name="Kati Oliver" userId="5ce6411c-53b8-48bb-9bab-6469703133a6" providerId="ADAL" clId="{BB18D963-A6C5-4599-AA8B-CB13FD1E4197}" dt="2024-05-23T16:12:39.230" v="2957" actId="1076"/>
        <pc:sldMkLst>
          <pc:docMk/>
          <pc:sldMk cId="2882276005" sldId="302"/>
        </pc:sldMkLst>
        <pc:spChg chg="add mod">
          <ac:chgData name="Kati Oliver" userId="5ce6411c-53b8-48bb-9bab-6469703133a6" providerId="ADAL" clId="{BB18D963-A6C5-4599-AA8B-CB13FD1E4197}" dt="2024-05-23T16:12:39.230" v="2957" actId="1076"/>
          <ac:spMkLst>
            <pc:docMk/>
            <pc:sldMk cId="2882276005" sldId="302"/>
            <ac:spMk id="2" creationId="{E8826CD9-1DCE-AE67-E4D5-A3F19276F6A6}"/>
          </ac:spMkLst>
        </pc:spChg>
        <pc:spChg chg="mod">
          <ac:chgData name="Kati Oliver" userId="5ce6411c-53b8-48bb-9bab-6469703133a6" providerId="ADAL" clId="{BB18D963-A6C5-4599-AA8B-CB13FD1E4197}" dt="2024-05-23T14:35:24.588" v="2926" actId="1076"/>
          <ac:spMkLst>
            <pc:docMk/>
            <pc:sldMk cId="2882276005" sldId="302"/>
            <ac:spMk id="4" creationId="{C0469F93-600A-2843-ACCD-2C188FA5B6D7}"/>
          </ac:spMkLst>
        </pc:spChg>
        <pc:picChg chg="add mod">
          <ac:chgData name="Kati Oliver" userId="5ce6411c-53b8-48bb-9bab-6469703133a6" providerId="ADAL" clId="{BB18D963-A6C5-4599-AA8B-CB13FD1E4197}" dt="2024-05-23T14:42:56.700" v="2956" actId="1076"/>
          <ac:picMkLst>
            <pc:docMk/>
            <pc:sldMk cId="2882276005" sldId="302"/>
            <ac:picMk id="5" creationId="{91757FD0-AE04-9F1C-B4E8-26D81B2EC76B}"/>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05CD6A-6B92-2C43-BD4C-8EBD2E91D9FE}" type="datetimeFigureOut">
              <a:rPr lang="en-US" smtClean="0"/>
              <a:t>6/24/2024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509280-419E-3A41-B59F-63A10673CEF9}" type="slidenum">
              <a:rPr lang="en-US" smtClean="0"/>
              <a:t>‹#›</a:t>
            </a:fld>
            <a:endParaRPr lang="en-US"/>
          </a:p>
        </p:txBody>
      </p:sp>
    </p:spTree>
    <p:extLst>
      <p:ext uri="{BB962C8B-B14F-4D97-AF65-F5344CB8AC3E}">
        <p14:creationId xmlns:p14="http://schemas.microsoft.com/office/powerpoint/2010/main" val="6028222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commissionsantementale.ca/resource/acces-refuse-stigmatisation-en-sante-mentale-consommation-de-substances-et-acces-aux-soins/"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youtube.com/watch?v=A_FqkNxfXUE&amp;list=PL2NuAPXp8ohZ5nHS7069VoBDRLrGnhePJ&amp;index=5" TargetMode="External"/><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https://www.youtube.com/playlist?list=PL2NuAPXp8ohbUt1WW0ga4afMYMmRSr7WZ"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hhr-rhs.ca/images/SMSUS_infographique-FR.pdf"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www.hhr-rhs.ca/images/MHSU_Infographic-FINAL_v2.pdf"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57509280-419E-3A41-B59F-63A10673CEF9}" type="slidenum">
              <a:rPr lang="en-US" smtClean="0"/>
              <a:t>1</a:t>
            </a:fld>
            <a:endParaRPr lang="en-US"/>
          </a:p>
        </p:txBody>
      </p:sp>
    </p:spTree>
    <p:extLst>
      <p:ext uri="{BB962C8B-B14F-4D97-AF65-F5344CB8AC3E}">
        <p14:creationId xmlns:p14="http://schemas.microsoft.com/office/powerpoint/2010/main" val="10502640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fr-CA" sz="1200" dirty="0">
                <a:effectLst/>
                <a:latin typeface="Calibri" panose="020F0502020204030204" pitchFamily="34" charset="0"/>
                <a:ea typeface="Calibri" panose="020F0502020204030204" pitchFamily="34" charset="0"/>
                <a:cs typeface="Arial" panose="020B0604020202020204" pitchFamily="34" charset="0"/>
              </a:rPr>
              <a:t>La sixième dimension exige que les soins de santé mentale soient </a:t>
            </a:r>
            <a:r>
              <a:rPr lang="fr-CA" sz="1200" b="1" dirty="0">
                <a:effectLst/>
                <a:latin typeface="Calibri" panose="020F0502020204030204" pitchFamily="34" charset="0"/>
                <a:ea typeface="Calibri" panose="020F0502020204030204" pitchFamily="34" charset="0"/>
                <a:cs typeface="Arial" panose="020B0604020202020204" pitchFamily="34" charset="0"/>
              </a:rPr>
              <a:t>axés sur le rétablissement</a:t>
            </a:r>
            <a:r>
              <a:rPr lang="fr-CA" sz="1200" dirty="0">
                <a:effectLst/>
                <a:latin typeface="Calibri" panose="020F0502020204030204" pitchFamily="34" charset="0"/>
                <a:ea typeface="Calibri" panose="020F0502020204030204" pitchFamily="34" charset="0"/>
                <a:cs typeface="Arial" panose="020B0604020202020204" pitchFamily="34" charset="0"/>
              </a:rPr>
              <a:t>. Les soins de qualité aident les gens à mener une vie satisfaisante, empreinte d’espoir et utile malgré les limites possibles entraînées par les maladies et les problèmes associés à la santé mentale.</a:t>
            </a:r>
          </a:p>
          <a:p>
            <a:pPr>
              <a:lnSpc>
                <a:spcPct val="107000"/>
              </a:lnSpc>
              <a:spcAft>
                <a:spcPts val="800"/>
              </a:spcAft>
            </a:pPr>
            <a:endParaRPr lang="en-CA" sz="12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fr-CA" sz="1200" i="1" dirty="0">
                <a:effectLst/>
                <a:latin typeface="Calibri" panose="020F0502020204030204" pitchFamily="34" charset="0"/>
                <a:ea typeface="Calibri" panose="020F0502020204030204" pitchFamily="34" charset="0"/>
                <a:cs typeface="Arial" panose="020B0604020202020204" pitchFamily="34" charset="0"/>
              </a:rPr>
              <a:t>Exemple : Dans la pratique axée sur le rétablissement, les fournisseurs de services n’imposent pas de plans de traitement aux clients, mais travaillent avec les clients pour créer des plans en fonction des objectifs de ces derniers.</a:t>
            </a:r>
          </a:p>
          <a:p>
            <a:pPr>
              <a:lnSpc>
                <a:spcPct val="107000"/>
              </a:lnSpc>
              <a:spcAft>
                <a:spcPts val="800"/>
              </a:spcAft>
            </a:pPr>
            <a:endParaRPr lang="en-CA" sz="12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fr-CA" sz="1200" dirty="0">
                <a:effectLst/>
                <a:latin typeface="Calibri" panose="020F0502020204030204" pitchFamily="34" charset="0"/>
                <a:ea typeface="Calibri" panose="020F0502020204030204" pitchFamily="34" charset="0"/>
                <a:cs typeface="Arial" panose="020B0604020202020204" pitchFamily="34" charset="0"/>
              </a:rPr>
              <a:t>La septième dimension est la </a:t>
            </a:r>
            <a:r>
              <a:rPr lang="fr-CA" sz="1200" b="1" dirty="0">
                <a:effectLst/>
                <a:latin typeface="Calibri" panose="020F0502020204030204" pitchFamily="34" charset="0"/>
                <a:ea typeface="Calibri" panose="020F0502020204030204" pitchFamily="34" charset="0"/>
                <a:cs typeface="Arial" panose="020B0604020202020204" pitchFamily="34" charset="0"/>
              </a:rPr>
              <a:t>sécurité</a:t>
            </a:r>
            <a:r>
              <a:rPr lang="fr-CA" sz="1200" dirty="0">
                <a:effectLst/>
                <a:latin typeface="Calibri" panose="020F0502020204030204" pitchFamily="34" charset="0"/>
                <a:ea typeface="Calibri" panose="020F0502020204030204" pitchFamily="34" charset="0"/>
                <a:cs typeface="Arial" panose="020B0604020202020204" pitchFamily="34" charset="0"/>
              </a:rPr>
              <a:t>. Elle vise à protéger les clients et les fournisseurs des préjudices évitables. Les soins devraient être sécuritaires sur le plan culturel dans tout le continuum et pour toutes les personnes et communautés.</a:t>
            </a:r>
          </a:p>
          <a:p>
            <a:pPr>
              <a:lnSpc>
                <a:spcPct val="107000"/>
              </a:lnSpc>
              <a:spcAft>
                <a:spcPts val="800"/>
              </a:spcAft>
            </a:pPr>
            <a:endParaRPr lang="en-CA" sz="12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fr-CA" sz="1200" i="1" dirty="0">
                <a:effectLst/>
                <a:latin typeface="Calibri" panose="020F0502020204030204" pitchFamily="34" charset="0"/>
                <a:ea typeface="Calibri" panose="020F0502020204030204" pitchFamily="34" charset="0"/>
                <a:cs typeface="Arial" panose="020B0604020202020204" pitchFamily="34" charset="0"/>
              </a:rPr>
              <a:t>Exemple : Lorsque la maladie mentale recoupe d’autres caractéristiques humaines sujettes à la marginalisation, les deux effets peuvent se multiplier. La prestation de soins à l’intérieur de cadres condamnant le racisme et l’oppression peut contribuer à la sécurité de tous les clients.</a:t>
            </a:r>
          </a:p>
          <a:p>
            <a:pPr>
              <a:lnSpc>
                <a:spcPct val="107000"/>
              </a:lnSpc>
              <a:spcAft>
                <a:spcPts val="800"/>
              </a:spcAft>
            </a:pPr>
            <a:endParaRPr lang="en-CA" sz="12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fr-CA" sz="1200" dirty="0">
                <a:effectLst/>
                <a:latin typeface="Calibri" panose="020F0502020204030204" pitchFamily="34" charset="0"/>
                <a:ea typeface="Calibri" panose="020F0502020204030204" pitchFamily="34" charset="0"/>
                <a:cs typeface="Arial" panose="020B0604020202020204" pitchFamily="34" charset="0"/>
              </a:rPr>
              <a:t>La prochaine dimension est l’</a:t>
            </a:r>
            <a:r>
              <a:rPr lang="fr-CA" sz="1200" b="1" dirty="0">
                <a:effectLst/>
                <a:latin typeface="Calibri" panose="020F0502020204030204" pitchFamily="34" charset="0"/>
                <a:ea typeface="Calibri" panose="020F0502020204030204" pitchFamily="34" charset="0"/>
                <a:cs typeface="Arial" panose="020B0604020202020204" pitchFamily="34" charset="0"/>
              </a:rPr>
              <a:t>inclusivité et l’absence de stigmatisation</a:t>
            </a:r>
            <a:r>
              <a:rPr lang="fr-CA" sz="1200" dirty="0">
                <a:effectLst/>
                <a:latin typeface="Calibri" panose="020F0502020204030204" pitchFamily="34" charset="0"/>
                <a:ea typeface="Calibri" panose="020F0502020204030204" pitchFamily="34" charset="0"/>
                <a:cs typeface="Arial" panose="020B0604020202020204" pitchFamily="34" charset="0"/>
              </a:rPr>
              <a:t>. Les soins de qualité prennent en compte les multiples niveaux de stigmatisation (individuelle, interpersonnelle, intersectorielle et structurelle) et préviennent les pratiques stigmatisantes dans les soins de santé mentale. Dans un cadre exempt de stigmatisation, les fournisseurs de soins sont à l’aise de parler de leurs propres maladies et problèmes liés à la santé mentale avec leurs collègues. Les organisations et les fournisseurs doivent soutenir les personnes ayant vécu de la stigmatisation et de la discrimination et faire en sorte que toutes se sentent respectées et estimées.</a:t>
            </a:r>
          </a:p>
          <a:p>
            <a:pPr>
              <a:lnSpc>
                <a:spcPct val="107000"/>
              </a:lnSpc>
              <a:spcAft>
                <a:spcPts val="800"/>
              </a:spcAft>
            </a:pPr>
            <a:endParaRPr lang="en-CA" sz="12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fr-CA" sz="1200" i="1" dirty="0">
                <a:effectLst/>
                <a:latin typeface="Calibri" panose="020F0502020204030204" pitchFamily="34" charset="0"/>
                <a:ea typeface="Calibri" panose="020F0502020204030204" pitchFamily="34" charset="0"/>
                <a:cs typeface="Arial" panose="020B0604020202020204" pitchFamily="34" charset="0"/>
              </a:rPr>
              <a:t>Exemple : Lorsque des clients sont écartés ou traités de façon inadéquate en raison d’une maladie mentale, ils sont moins susceptibles de demander ou de recevoir les soins dont ils ont besoin. L’un des moyens les plus déterminants d’améliorer les soins est de s’attaquer à toutes les formes de stigmatisation.</a:t>
            </a:r>
          </a:p>
          <a:p>
            <a:pPr>
              <a:lnSpc>
                <a:spcPct val="107000"/>
              </a:lnSpc>
              <a:spcAft>
                <a:spcPts val="800"/>
              </a:spcAft>
            </a:pPr>
            <a:endParaRPr lang="en-CA" sz="12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fr-CA" sz="1200" dirty="0">
                <a:effectLst/>
                <a:latin typeface="Calibri" panose="020F0502020204030204" pitchFamily="34" charset="0"/>
                <a:ea typeface="Calibri" panose="020F0502020204030204" pitchFamily="34" charset="0"/>
                <a:cs typeface="Arial" panose="020B0604020202020204" pitchFamily="34" charset="0"/>
              </a:rPr>
              <a:t>La neuvième dimension exige que les </a:t>
            </a:r>
            <a:r>
              <a:rPr lang="fr-CA" sz="1200" b="1" dirty="0">
                <a:effectLst/>
                <a:latin typeface="Calibri" panose="020F0502020204030204" pitchFamily="34" charset="0"/>
                <a:ea typeface="Calibri" panose="020F0502020204030204" pitchFamily="34" charset="0"/>
                <a:cs typeface="Arial" panose="020B0604020202020204" pitchFamily="34" charset="0"/>
              </a:rPr>
              <a:t>soins tiennent compte des traumatismes</a:t>
            </a:r>
            <a:r>
              <a:rPr lang="fr-CA" sz="1200" dirty="0">
                <a:effectLst/>
                <a:latin typeface="Calibri" panose="020F0502020204030204" pitchFamily="34" charset="0"/>
                <a:ea typeface="Calibri" panose="020F0502020204030204" pitchFamily="34" charset="0"/>
                <a:cs typeface="Arial" panose="020B0604020202020204" pitchFamily="34" charset="0"/>
              </a:rPr>
              <a:t>. Tous les soins doivent être prodigués avec la reconnaissance et la compréhension des répercussions causées par les traumatismes et la violence sur les personnes recevant des services de santé mentale.</a:t>
            </a:r>
          </a:p>
          <a:p>
            <a:pPr>
              <a:lnSpc>
                <a:spcPct val="107000"/>
              </a:lnSpc>
              <a:spcAft>
                <a:spcPts val="800"/>
              </a:spcAft>
            </a:pPr>
            <a:endParaRPr lang="en-CA" sz="12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fr-CA" sz="1200" i="1" dirty="0">
                <a:effectLst/>
                <a:latin typeface="Calibri" panose="020F0502020204030204" pitchFamily="34" charset="0"/>
                <a:ea typeface="Calibri" panose="020F0502020204030204" pitchFamily="34" charset="0"/>
                <a:cs typeface="Arial" panose="020B0604020202020204" pitchFamily="34" charset="0"/>
              </a:rPr>
              <a:t>Exemple : La maladie mentale est souvent accompagnée d’antécédents de traumatismes; aussi les organisations doivent-elles protéger les clients de nouveaux traumatismes en veillant à ce que tous les soins soient offerts selon une approche tenant compte des traumatismes.</a:t>
            </a:r>
          </a:p>
          <a:p>
            <a:pPr>
              <a:lnSpc>
                <a:spcPct val="107000"/>
              </a:lnSpc>
              <a:spcAft>
                <a:spcPts val="800"/>
              </a:spcAft>
            </a:pPr>
            <a:endParaRPr lang="en-CA" sz="12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fr-CA" sz="1200" dirty="0">
                <a:effectLst/>
                <a:latin typeface="Calibri" panose="020F0502020204030204" pitchFamily="34" charset="0"/>
                <a:ea typeface="Calibri" panose="020F0502020204030204" pitchFamily="34" charset="0"/>
                <a:cs typeface="Arial" panose="020B0604020202020204" pitchFamily="34" charset="0"/>
              </a:rPr>
              <a:t>La dernière dimension des soins de santé mentale de qualité touche la </a:t>
            </a:r>
            <a:r>
              <a:rPr lang="fr-CA" sz="1200" b="1" dirty="0">
                <a:effectLst/>
                <a:latin typeface="Calibri" panose="020F0502020204030204" pitchFamily="34" charset="0"/>
                <a:ea typeface="Calibri" panose="020F0502020204030204" pitchFamily="34" charset="0"/>
                <a:cs typeface="Arial" panose="020B0604020202020204" pitchFamily="34" charset="0"/>
              </a:rPr>
              <a:t>conciliation travail-vie privée</a:t>
            </a:r>
            <a:r>
              <a:rPr lang="fr-CA" sz="1200" dirty="0">
                <a:effectLst/>
                <a:latin typeface="Calibri" panose="020F0502020204030204" pitchFamily="34" charset="0"/>
                <a:ea typeface="Calibri" panose="020F0502020204030204" pitchFamily="34" charset="0"/>
                <a:cs typeface="Arial" panose="020B0604020202020204" pitchFamily="34" charset="0"/>
              </a:rPr>
              <a:t>. Un milieu de travail sain favorise le bien-être des fournisseurs de soins et la sécurité psychologique.</a:t>
            </a:r>
          </a:p>
          <a:p>
            <a:pPr>
              <a:lnSpc>
                <a:spcPct val="107000"/>
              </a:lnSpc>
              <a:spcAft>
                <a:spcPts val="800"/>
              </a:spcAft>
            </a:pPr>
            <a:endParaRPr lang="en-CA" sz="12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fr-CA" sz="1200" i="1" dirty="0">
                <a:effectLst/>
                <a:latin typeface="Calibri" panose="020F0502020204030204" pitchFamily="34" charset="0"/>
                <a:ea typeface="Calibri" panose="020F0502020204030204" pitchFamily="34" charset="0"/>
                <a:cs typeface="Arial" panose="020B0604020202020204" pitchFamily="34" charset="0"/>
              </a:rPr>
              <a:t>Exemple : L’adoption de la Norme nationale du Canada sur la santé et la sécurité psychologiques en milieu de travail est un moyen efficace de créer un milieu de travail favorisant la santé du personnel.</a:t>
            </a:r>
            <a:endParaRPr lang="en-CA" sz="12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57509280-419E-3A41-B59F-63A10673CEF9}" type="slidenum">
              <a:rPr lang="en-US" smtClean="0"/>
              <a:t>12</a:t>
            </a:fld>
            <a:endParaRPr lang="en-US"/>
          </a:p>
        </p:txBody>
      </p:sp>
    </p:spTree>
    <p:extLst>
      <p:ext uri="{BB962C8B-B14F-4D97-AF65-F5344CB8AC3E}">
        <p14:creationId xmlns:p14="http://schemas.microsoft.com/office/powerpoint/2010/main" val="41609287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509280-419E-3A41-B59F-63A10673CEF9}" type="slidenum">
              <a:rPr lang="en-US" smtClean="0"/>
              <a:t>14</a:t>
            </a:fld>
            <a:endParaRPr lang="en-US"/>
          </a:p>
        </p:txBody>
      </p:sp>
    </p:spTree>
    <p:extLst>
      <p:ext uri="{BB962C8B-B14F-4D97-AF65-F5344CB8AC3E}">
        <p14:creationId xmlns:p14="http://schemas.microsoft.com/office/powerpoint/2010/main" val="27660001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fr-CA" sz="1200" dirty="0">
                <a:effectLst/>
                <a:latin typeface="Calibri" panose="020F0502020204030204" pitchFamily="34" charset="0"/>
                <a:ea typeface="Calibri" panose="020F0502020204030204" pitchFamily="34" charset="0"/>
                <a:cs typeface="Arial" panose="020B0604020202020204" pitchFamily="34" charset="0"/>
              </a:rPr>
              <a:t>Il est important de reconnaître que </a:t>
            </a:r>
            <a:r>
              <a:rPr lang="fr-CA" sz="1200" b="1" dirty="0">
                <a:effectLst/>
                <a:latin typeface="Calibri" panose="020F0502020204030204" pitchFamily="34" charset="0"/>
                <a:ea typeface="Calibri" panose="020F0502020204030204" pitchFamily="34" charset="0"/>
                <a:cs typeface="Arial" panose="020B0604020202020204" pitchFamily="34" charset="0"/>
              </a:rPr>
              <a:t>les travailleurs de la santé sont avant tout des personnes</a:t>
            </a:r>
            <a:r>
              <a:rPr lang="fr-CA" sz="1200" dirty="0">
                <a:effectLst/>
                <a:latin typeface="Calibri" panose="020F0502020204030204" pitchFamily="34" charset="0"/>
                <a:ea typeface="Calibri" panose="020F0502020204030204" pitchFamily="34" charset="0"/>
                <a:cs typeface="Arial" panose="020B0604020202020204" pitchFamily="34" charset="0"/>
              </a:rPr>
              <a:t>, ce qui signifie qu’il est fondamental de protéger leur santé physique et mentale. Assurer la santé des professionnels de la santé est la bonne chose à faire, mais cela est également essentiel à la qualité des soins qu’ils prodiguent. Lorsque les fournisseurs sont épuisés, stressés ou malades, leur capacité à offrir les soins dont les clients ont besoin est amoindrie. C’est pourquoi le Cadre comporte des dimensions conçues précisément pour </a:t>
            </a:r>
            <a:r>
              <a:rPr lang="fr-CA" sz="1200" b="1" dirty="0">
                <a:effectLst/>
                <a:latin typeface="Calibri" panose="020F0502020204030204" pitchFamily="34" charset="0"/>
                <a:ea typeface="Calibri" panose="020F0502020204030204" pitchFamily="34" charset="0"/>
                <a:cs typeface="Arial" panose="020B0604020202020204" pitchFamily="34" charset="0"/>
              </a:rPr>
              <a:t>protéger et promouvoir la santé et le bien-être des travailleurs de la santé</a:t>
            </a:r>
            <a:r>
              <a:rPr lang="fr-CA" sz="1200" dirty="0">
                <a:effectLst/>
                <a:latin typeface="Calibri" panose="020F0502020204030204" pitchFamily="34" charset="0"/>
                <a:ea typeface="Calibri" panose="020F0502020204030204" pitchFamily="34" charset="0"/>
                <a:cs typeface="Arial" panose="020B0604020202020204" pitchFamily="34" charset="0"/>
              </a:rPr>
              <a:t>.</a:t>
            </a:r>
          </a:p>
          <a:p>
            <a:pPr>
              <a:lnSpc>
                <a:spcPct val="107000"/>
              </a:lnSpc>
              <a:spcAft>
                <a:spcPts val="800"/>
              </a:spcAft>
            </a:pPr>
            <a:endParaRPr lang="en-CA" sz="12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fr-CA" sz="1200" dirty="0">
                <a:effectLst/>
                <a:latin typeface="Calibri" panose="020F0502020204030204" pitchFamily="34" charset="0"/>
                <a:ea typeface="Calibri" panose="020F0502020204030204" pitchFamily="34" charset="0"/>
                <a:cs typeface="Arial" panose="020B0604020202020204" pitchFamily="34" charset="0"/>
              </a:rPr>
              <a:t>Il reconnaît le rôle essentiel d’un milieu qui favorise la conciliation travail-vie privée pour préserver leur santé et leur sécurité et met en relief </a:t>
            </a:r>
            <a:r>
              <a:rPr lang="fr-CA" sz="1200" b="1" dirty="0">
                <a:effectLst/>
                <a:latin typeface="Calibri" panose="020F0502020204030204" pitchFamily="34" charset="0"/>
                <a:ea typeface="Calibri" panose="020F0502020204030204" pitchFamily="34" charset="0"/>
                <a:cs typeface="Arial" panose="020B0604020202020204" pitchFamily="34" charset="0"/>
              </a:rPr>
              <a:t>la sécurité des fournisseurs et des patients</a:t>
            </a:r>
            <a:r>
              <a:rPr lang="fr-CA" sz="1200" dirty="0">
                <a:effectLst/>
                <a:latin typeface="Calibri" panose="020F0502020204030204" pitchFamily="34" charset="0"/>
                <a:ea typeface="Calibri" panose="020F0502020204030204" pitchFamily="34" charset="0"/>
                <a:cs typeface="Arial" panose="020B0604020202020204" pitchFamily="34" charset="0"/>
              </a:rPr>
              <a:t> dans l’une de ses dimensions. La dimension d’apprentissage continu touche également les fournisseurs, puisqu’elle permet de veiller à ce que </a:t>
            </a:r>
            <a:r>
              <a:rPr lang="fr-CA" sz="1200" b="1" dirty="0">
                <a:effectLst/>
                <a:latin typeface="Calibri" panose="020F0502020204030204" pitchFamily="34" charset="0"/>
                <a:ea typeface="Calibri" panose="020F0502020204030204" pitchFamily="34" charset="0"/>
                <a:cs typeface="Arial" panose="020B0604020202020204" pitchFamily="34" charset="0"/>
              </a:rPr>
              <a:t>leurs connaissances et leurs compétences évoluent avec les données disponibles</a:t>
            </a:r>
            <a:r>
              <a:rPr lang="fr-CA" sz="1200" dirty="0">
                <a:effectLst/>
                <a:latin typeface="Calibri" panose="020F0502020204030204" pitchFamily="34" charset="0"/>
                <a:ea typeface="Calibri" panose="020F0502020204030204" pitchFamily="34" charset="0"/>
                <a:cs typeface="Arial" panose="020B0604020202020204" pitchFamily="34" charset="0"/>
              </a:rPr>
              <a:t>, afin qu’ils puissent prodiguer les soins les plus sécuritaires et les meilleurs possible. </a:t>
            </a:r>
            <a:endParaRPr lang="en-CA" sz="12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57509280-419E-3A41-B59F-63A10673CEF9}" type="slidenum">
              <a:rPr lang="en-US" smtClean="0"/>
              <a:t>15</a:t>
            </a:fld>
            <a:endParaRPr lang="en-US"/>
          </a:p>
        </p:txBody>
      </p:sp>
    </p:spTree>
    <p:extLst>
      <p:ext uri="{BB962C8B-B14F-4D97-AF65-F5344CB8AC3E}">
        <p14:creationId xmlns:p14="http://schemas.microsoft.com/office/powerpoint/2010/main" val="16669698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fr-CA" sz="1200" dirty="0">
                <a:effectLst/>
                <a:latin typeface="Calibri" panose="020F0502020204030204" pitchFamily="34" charset="0"/>
                <a:ea typeface="Calibri" panose="020F0502020204030204" pitchFamily="34" charset="0"/>
                <a:cs typeface="Arial" panose="020B0604020202020204" pitchFamily="34" charset="0"/>
              </a:rPr>
              <a:t>Vidéo : </a:t>
            </a:r>
            <a:r>
              <a:rPr lang="fr-CA" sz="1200"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3"/>
              </a:rPr>
              <a:t>« Accès refusé » :</a:t>
            </a:r>
            <a:r>
              <a:rPr lang="fr-CA" sz="1200" u="none" strike="noStrike"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3"/>
              </a:rPr>
              <a:t> </a:t>
            </a:r>
            <a:r>
              <a:rPr lang="fr-CA" sz="1200"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3"/>
              </a:rPr>
              <a:t>Stigmatisation en santé mentale/consommation de substances et accès aux soins</a:t>
            </a:r>
            <a:r>
              <a:rPr lang="fr-CA" sz="1200" dirty="0">
                <a:effectLst/>
                <a:latin typeface="Calibri" panose="020F0502020204030204" pitchFamily="34" charset="0"/>
                <a:ea typeface="Calibri" panose="020F0502020204030204" pitchFamily="34" charset="0"/>
                <a:cs typeface="Arial" panose="020B0604020202020204" pitchFamily="34" charset="0"/>
              </a:rPr>
              <a:t> </a:t>
            </a:r>
            <a:endParaRPr lang="en-CA" sz="1200" dirty="0">
              <a:effectLst/>
              <a:latin typeface="Calibri" panose="020F0502020204030204" pitchFamily="34" charset="0"/>
              <a:ea typeface="Calibri" panose="020F0502020204030204" pitchFamily="34" charset="0"/>
              <a:cs typeface="Arial" panose="020B0604020202020204" pitchFamily="34" charset="0"/>
            </a:endParaRPr>
          </a:p>
          <a:p>
            <a:r>
              <a:rPr lang="en-CA" dirty="0">
                <a:hlinkClick r:id="rId3"/>
              </a:rPr>
              <a:t>https://commissionsantementale.ca/resource/acces-refuse-stigmatisation-en-sante-mentale-consommation-de-substances-et-acces-aux-soins/</a:t>
            </a:r>
            <a:endParaRPr lang="en-US" dirty="0"/>
          </a:p>
        </p:txBody>
      </p:sp>
      <p:sp>
        <p:nvSpPr>
          <p:cNvPr id="4" name="Slide Number Placeholder 3"/>
          <p:cNvSpPr>
            <a:spLocks noGrp="1"/>
          </p:cNvSpPr>
          <p:nvPr>
            <p:ph type="sldNum" sz="quarter" idx="5"/>
          </p:nvPr>
        </p:nvSpPr>
        <p:spPr/>
        <p:txBody>
          <a:bodyPr/>
          <a:lstStyle/>
          <a:p>
            <a:fld id="{57509280-419E-3A41-B59F-63A10673CEF9}" type="slidenum">
              <a:rPr lang="en-US" smtClean="0"/>
              <a:t>16</a:t>
            </a:fld>
            <a:endParaRPr lang="en-US"/>
          </a:p>
        </p:txBody>
      </p:sp>
    </p:spTree>
    <p:extLst>
      <p:ext uri="{BB962C8B-B14F-4D97-AF65-F5344CB8AC3E}">
        <p14:creationId xmlns:p14="http://schemas.microsoft.com/office/powerpoint/2010/main" val="30384196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fr-CA" sz="1200" dirty="0">
                <a:effectLst/>
                <a:latin typeface="Calibri" panose="020F0502020204030204" pitchFamily="34" charset="0"/>
                <a:ea typeface="Calibri" panose="020F0502020204030204" pitchFamily="34" charset="0"/>
                <a:cs typeface="Arial" panose="020B0604020202020204" pitchFamily="34" charset="0"/>
              </a:rPr>
              <a:t>Le fait de recevoir des soins peut être accablant pour certains; de plus, les utilisateurs de services ne sont pas nécessairement des experts en ce qui concerne la qualité des soins. C’est particulièrement vrai pour les soins de santé mentale, où </a:t>
            </a:r>
            <a:r>
              <a:rPr lang="fr-CA" sz="1200" b="1" dirty="0">
                <a:effectLst/>
                <a:latin typeface="Calibri" panose="020F0502020204030204" pitchFamily="34" charset="0"/>
                <a:ea typeface="Calibri" panose="020F0502020204030204" pitchFamily="34" charset="0"/>
                <a:cs typeface="Arial" panose="020B0604020202020204" pitchFamily="34" charset="0"/>
              </a:rPr>
              <a:t>la stigmatisation peut engendrer des expériences négatives et préjudiciables</a:t>
            </a:r>
            <a:r>
              <a:rPr lang="fr-CA" sz="1200" dirty="0">
                <a:effectLst/>
                <a:latin typeface="Calibri" panose="020F0502020204030204" pitchFamily="34" charset="0"/>
                <a:ea typeface="Calibri" panose="020F0502020204030204" pitchFamily="34" charset="0"/>
                <a:cs typeface="Arial" panose="020B0604020202020204" pitchFamily="34" charset="0"/>
              </a:rPr>
              <a:t> qui rendent les gens réticents à demander les traitements dont ils ont besoin.</a:t>
            </a:r>
          </a:p>
          <a:p>
            <a:pPr>
              <a:lnSpc>
                <a:spcPct val="107000"/>
              </a:lnSpc>
              <a:spcAft>
                <a:spcPts val="800"/>
              </a:spcAft>
            </a:pPr>
            <a:endParaRPr lang="en-CA" sz="12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fr-CA" sz="1200" dirty="0">
                <a:effectLst/>
                <a:latin typeface="Calibri" panose="020F0502020204030204" pitchFamily="34" charset="0"/>
                <a:ea typeface="Calibri" panose="020F0502020204030204" pitchFamily="34" charset="0"/>
                <a:cs typeface="Arial" panose="020B0604020202020204" pitchFamily="34" charset="0"/>
              </a:rPr>
              <a:t>Le Cadre propose des dimensions </a:t>
            </a:r>
            <a:r>
              <a:rPr lang="fr-CA" sz="1200" b="1" dirty="0">
                <a:effectLst/>
                <a:latin typeface="Calibri" panose="020F0502020204030204" pitchFamily="34" charset="0"/>
                <a:ea typeface="Calibri" panose="020F0502020204030204" pitchFamily="34" charset="0"/>
                <a:cs typeface="Arial" panose="020B0604020202020204" pitchFamily="34" charset="0"/>
              </a:rPr>
              <a:t>claires et mesurables</a:t>
            </a:r>
            <a:r>
              <a:rPr lang="fr-CA" sz="1200" dirty="0">
                <a:effectLst/>
                <a:latin typeface="Calibri" panose="020F0502020204030204" pitchFamily="34" charset="0"/>
                <a:ea typeface="Calibri" panose="020F0502020204030204" pitchFamily="34" charset="0"/>
                <a:cs typeface="Arial" panose="020B0604020202020204" pitchFamily="34" charset="0"/>
              </a:rPr>
              <a:t> donnant aux utilisateurs de services la confiance nécessaire pour reconnaître les soins de qualité et pour les revendiquer lorsque certaines dimensions accusent des faiblesses. En adoptant le Cadre et en prenant l’engagement d’offrir des services qui respectent les dix dimensions, les établissements de soins de santé envoient un message clair aux personnes qui sollicitent leurs services.</a:t>
            </a:r>
          </a:p>
          <a:p>
            <a:pPr>
              <a:lnSpc>
                <a:spcPct val="107000"/>
              </a:lnSpc>
              <a:spcAft>
                <a:spcPts val="800"/>
              </a:spcAft>
            </a:pPr>
            <a:endParaRPr lang="en-CA" sz="12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fr-CA" sz="1200" dirty="0">
                <a:effectLst/>
                <a:latin typeface="Calibri" panose="020F0502020204030204" pitchFamily="34" charset="0"/>
                <a:ea typeface="Calibri" panose="020F0502020204030204" pitchFamily="34" charset="0"/>
                <a:cs typeface="Arial" panose="020B0604020202020204" pitchFamily="34" charset="0"/>
              </a:rPr>
              <a:t>Cela contribue à assurer des </a:t>
            </a:r>
            <a:r>
              <a:rPr lang="fr-CA" sz="1200" b="1" dirty="0">
                <a:effectLst/>
                <a:latin typeface="Calibri" panose="020F0502020204030204" pitchFamily="34" charset="0"/>
                <a:ea typeface="Calibri" panose="020F0502020204030204" pitchFamily="34" charset="0"/>
                <a:cs typeface="Arial" panose="020B0604020202020204" pitchFamily="34" charset="0"/>
              </a:rPr>
              <a:t>soins de meilleure qualité</a:t>
            </a:r>
            <a:r>
              <a:rPr lang="fr-CA" sz="1200" dirty="0">
                <a:effectLst/>
                <a:latin typeface="Calibri" panose="020F0502020204030204" pitchFamily="34" charset="0"/>
                <a:ea typeface="Calibri" panose="020F0502020204030204" pitchFamily="34" charset="0"/>
                <a:cs typeface="Arial" panose="020B0604020202020204" pitchFamily="34" charset="0"/>
              </a:rPr>
              <a:t>, qui </a:t>
            </a:r>
            <a:r>
              <a:rPr lang="fr-CA" sz="1200" b="1" dirty="0">
                <a:effectLst/>
                <a:latin typeface="Calibri" panose="020F0502020204030204" pitchFamily="34" charset="0"/>
                <a:ea typeface="Calibri" panose="020F0502020204030204" pitchFamily="34" charset="0"/>
                <a:cs typeface="Arial" panose="020B0604020202020204" pitchFamily="34" charset="0"/>
              </a:rPr>
              <a:t>tiennent compte des traumatismes et qui sont exempts de stigmatisation</a:t>
            </a:r>
            <a:r>
              <a:rPr lang="fr-CA" sz="1200" dirty="0">
                <a:effectLst/>
                <a:latin typeface="Calibri" panose="020F0502020204030204" pitchFamily="34" charset="0"/>
                <a:ea typeface="Calibri" panose="020F0502020204030204" pitchFamily="34" charset="0"/>
                <a:cs typeface="Arial" panose="020B0604020202020204" pitchFamily="34" charset="0"/>
              </a:rPr>
              <a:t>, afin que les utilisateurs reçoivent les services dont ils ont besoin pour </a:t>
            </a:r>
            <a:r>
              <a:rPr lang="fr-CA" sz="1200" b="1" dirty="0">
                <a:effectLst/>
                <a:latin typeface="Calibri" panose="020F0502020204030204" pitchFamily="34" charset="0"/>
                <a:ea typeface="Calibri" panose="020F0502020204030204" pitchFamily="34" charset="0"/>
                <a:cs typeface="Arial" panose="020B0604020202020204" pitchFamily="34" charset="0"/>
              </a:rPr>
              <a:t>travailler à leur rétablissement en priorité</a:t>
            </a:r>
            <a:r>
              <a:rPr lang="fr-CA" sz="1200" dirty="0">
                <a:effectLst/>
                <a:latin typeface="Calibri" panose="020F0502020204030204" pitchFamily="34" charset="0"/>
                <a:ea typeface="Calibri" panose="020F0502020204030204" pitchFamily="34" charset="0"/>
                <a:cs typeface="Arial" panose="020B0604020202020204" pitchFamily="34" charset="0"/>
              </a:rPr>
              <a:t>.</a:t>
            </a:r>
            <a:r>
              <a:rPr lang="fr-CA" sz="1200" b="1" dirty="0">
                <a:effectLst/>
                <a:latin typeface="Calibri" panose="020F0502020204030204" pitchFamily="34" charset="0"/>
                <a:ea typeface="Calibri" panose="020F0502020204030204" pitchFamily="34" charset="0"/>
                <a:cs typeface="Arial" panose="020B0604020202020204" pitchFamily="34" charset="0"/>
              </a:rPr>
              <a:t> </a:t>
            </a:r>
            <a:endParaRPr lang="en-CA" sz="12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57509280-419E-3A41-B59F-63A10673CEF9}" type="slidenum">
              <a:rPr lang="en-US" smtClean="0"/>
              <a:t>17</a:t>
            </a:fld>
            <a:endParaRPr lang="en-US"/>
          </a:p>
        </p:txBody>
      </p:sp>
    </p:spTree>
    <p:extLst>
      <p:ext uri="{BB962C8B-B14F-4D97-AF65-F5344CB8AC3E}">
        <p14:creationId xmlns:p14="http://schemas.microsoft.com/office/powerpoint/2010/main" val="26028722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fr-CA" sz="1200" dirty="0">
                <a:effectLst/>
                <a:latin typeface="Calibri" panose="020F0502020204030204" pitchFamily="34" charset="0"/>
                <a:ea typeface="Calibri" panose="020F0502020204030204" pitchFamily="34" charset="0"/>
                <a:cs typeface="Arial" panose="020B0604020202020204" pitchFamily="34" charset="0"/>
              </a:rPr>
              <a:t>Vidéos : </a:t>
            </a:r>
            <a:endParaRPr lang="en-CA" sz="12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l" defTabSz="914400" rtl="0" eaLnBrk="1" fontAlgn="auto" latinLnBrk="0" hangingPunct="1">
              <a:lnSpc>
                <a:spcPct val="107000"/>
              </a:lnSpc>
              <a:spcBef>
                <a:spcPts val="0"/>
              </a:spcBef>
              <a:spcAft>
                <a:spcPts val="800"/>
              </a:spcAft>
              <a:buClrTx/>
              <a:buSzTx/>
              <a:buFont typeface="Arial" panose="020B0604020202020204" pitchFamily="34" charset="0"/>
              <a:buChar char="•"/>
              <a:tabLst>
                <a:tab pos="457200" algn="l"/>
              </a:tabLst>
              <a:defRPr/>
            </a:pPr>
            <a:r>
              <a:rPr lang="fr-CA" sz="1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La santé de la jeunesse arc-en-ciel</a:t>
            </a:r>
            <a:r>
              <a:rPr lang="fr-CA" sz="1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 : </a:t>
            </a:r>
            <a:r>
              <a:rPr lang="en-US" sz="1200" dirty="0">
                <a:latin typeface="+mn-lt"/>
              </a:rPr>
              <a:t>https://www.youtube.com/playlist?list=PL2NuAPXp8ohZ5nHS7069VoBDRLrGnhePJ</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800"/>
              </a:spcAft>
              <a:buClrTx/>
              <a:buSzTx/>
              <a:buFont typeface="Arial" panose="020B0604020202020204" pitchFamily="34" charset="0"/>
              <a:buChar char="•"/>
              <a:tabLst>
                <a:tab pos="457200" algn="l"/>
              </a:tabLst>
              <a:defRPr/>
            </a:pPr>
            <a:r>
              <a:rPr lang="fr-CA" sz="1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Adultes émergents en quête de changements dans les services de santé mentale</a:t>
            </a:r>
            <a:r>
              <a:rPr lang="fr-CA" sz="1200" dirty="0">
                <a:effectLst/>
                <a:latin typeface="Calibri" panose="020F0502020204030204" pitchFamily="34" charset="0"/>
                <a:ea typeface="Calibri" panose="020F0502020204030204" pitchFamily="34" charset="0"/>
                <a:cs typeface="Times New Roman" panose="02020603050405020304" pitchFamily="18" charset="0"/>
              </a:rPr>
              <a:t> : </a:t>
            </a:r>
            <a:r>
              <a:rPr lang="en-US" sz="1200" dirty="0">
                <a:latin typeface="+mn-lt"/>
              </a:rPr>
              <a:t>https://www.youtube.com/playlist?list=PL2NuAPXp8ohbUt1WW0ga4afMYMmRSr7WZ</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fr-CA" sz="12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fr-CA" sz="1200" dirty="0">
                <a:effectLst/>
                <a:latin typeface="Calibri" panose="020F0502020204030204" pitchFamily="34" charset="0"/>
                <a:ea typeface="Calibri" panose="020F0502020204030204" pitchFamily="34" charset="0"/>
                <a:cs typeface="Arial" panose="020B0604020202020204" pitchFamily="34" charset="0"/>
              </a:rPr>
              <a:t>Note au conférencier ou à la conférencière : Cette série sur les adultes émergents englobe plusieurs récits, dont certains en français. N’hésitez pas à sélectionner celui qui correspond le mieux à votre auditoire.</a:t>
            </a:r>
            <a:endParaRPr lang="en-CA" sz="12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57509280-419E-3A41-B59F-63A10673CEF9}" type="slidenum">
              <a:rPr lang="en-US" smtClean="0"/>
              <a:t>18</a:t>
            </a:fld>
            <a:endParaRPr lang="en-US"/>
          </a:p>
        </p:txBody>
      </p:sp>
    </p:spTree>
    <p:extLst>
      <p:ext uri="{BB962C8B-B14F-4D97-AF65-F5344CB8AC3E}">
        <p14:creationId xmlns:p14="http://schemas.microsoft.com/office/powerpoint/2010/main" val="34523254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509280-419E-3A41-B59F-63A10673CEF9}" type="slidenum">
              <a:rPr lang="en-US" smtClean="0"/>
              <a:t>19</a:t>
            </a:fld>
            <a:endParaRPr lang="en-US"/>
          </a:p>
        </p:txBody>
      </p:sp>
    </p:spTree>
    <p:extLst>
      <p:ext uri="{BB962C8B-B14F-4D97-AF65-F5344CB8AC3E}">
        <p14:creationId xmlns:p14="http://schemas.microsoft.com/office/powerpoint/2010/main" val="30466962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fr-CA" sz="1200" dirty="0">
                <a:effectLst/>
                <a:latin typeface="Calibri" panose="020F0502020204030204" pitchFamily="34" charset="0"/>
                <a:ea typeface="Calibri" panose="020F0502020204030204" pitchFamily="34" charset="0"/>
                <a:cs typeface="Arial" panose="020B0604020202020204" pitchFamily="34" charset="0"/>
              </a:rPr>
              <a:t>En soutenant la santé mentale des utilisateurs de services autant que des travailleurs, le Cadre de soins de santé mentale de qualité procure une série d’avantages pour les organisations :</a:t>
            </a:r>
          </a:p>
          <a:p>
            <a:pPr>
              <a:lnSpc>
                <a:spcPct val="107000"/>
              </a:lnSpc>
              <a:spcAft>
                <a:spcPts val="800"/>
              </a:spcAft>
            </a:pPr>
            <a:endParaRPr lang="en-CA" sz="12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Arial" panose="020B0604020202020204" pitchFamily="34" charset="0"/>
              <a:buChar char="•"/>
              <a:tabLst>
                <a:tab pos="457200" algn="l"/>
              </a:tabLst>
            </a:pPr>
            <a:r>
              <a:rPr lang="fr-CA" sz="1200" dirty="0">
                <a:effectLst/>
                <a:latin typeface="Calibri" panose="020F0502020204030204" pitchFamily="34" charset="0"/>
                <a:ea typeface="Calibri" panose="020F0502020204030204" pitchFamily="34" charset="0"/>
                <a:cs typeface="Times New Roman" panose="02020603050405020304" pitchFamily="18" charset="0"/>
              </a:rPr>
              <a:t>Il accroît la productivité du personnel, ce qui contribue à </a:t>
            </a:r>
            <a:r>
              <a:rPr lang="fr-CA" sz="1200" b="1" dirty="0">
                <a:effectLst/>
                <a:latin typeface="Calibri" panose="020F0502020204030204" pitchFamily="34" charset="0"/>
                <a:ea typeface="Calibri" panose="020F0502020204030204" pitchFamily="34" charset="0"/>
                <a:cs typeface="Times New Roman" panose="02020603050405020304" pitchFamily="18" charset="0"/>
              </a:rPr>
              <a:t>réduire les coûts d’exploitation</a:t>
            </a:r>
            <a:r>
              <a:rPr lang="fr-CA" sz="1200" dirty="0">
                <a:effectLst/>
                <a:latin typeface="Calibri" panose="020F0502020204030204" pitchFamily="34" charset="0"/>
                <a:ea typeface="Calibri" panose="020F0502020204030204" pitchFamily="34" charset="0"/>
                <a:cs typeface="Times New Roman" panose="02020603050405020304" pitchFamily="18" charset="0"/>
              </a:rPr>
              <a:t>.</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fr-CA" sz="1200" dirty="0">
                <a:effectLst/>
                <a:latin typeface="Calibri" panose="020F0502020204030204" pitchFamily="34" charset="0"/>
                <a:ea typeface="Calibri" panose="020F0502020204030204" pitchFamily="34" charset="0"/>
                <a:cs typeface="Times New Roman" panose="02020603050405020304" pitchFamily="18" charset="0"/>
              </a:rPr>
              <a:t>Il </a:t>
            </a:r>
            <a:r>
              <a:rPr lang="fr-CA" sz="1200" b="1" dirty="0">
                <a:effectLst/>
                <a:latin typeface="Calibri" panose="020F0502020204030204" pitchFamily="34" charset="0"/>
                <a:ea typeface="Calibri" panose="020F0502020204030204" pitchFamily="34" charset="0"/>
                <a:cs typeface="Times New Roman" panose="02020603050405020304" pitchFamily="18" charset="0"/>
              </a:rPr>
              <a:t>réduit l’absentéisme et le roulement de personnel</a:t>
            </a:r>
            <a:r>
              <a:rPr lang="fr-CA" sz="1200" dirty="0">
                <a:effectLst/>
                <a:latin typeface="Calibri" panose="020F0502020204030204" pitchFamily="34" charset="0"/>
                <a:ea typeface="Calibri" panose="020F0502020204030204" pitchFamily="34" charset="0"/>
                <a:cs typeface="Times New Roman" panose="02020603050405020304" pitchFamily="18" charset="0"/>
              </a:rPr>
              <a:t> et peut faciliter le </a:t>
            </a:r>
            <a:r>
              <a:rPr lang="fr-CA" sz="1200" b="1" dirty="0">
                <a:effectLst/>
                <a:latin typeface="Calibri" panose="020F0502020204030204" pitchFamily="34" charset="0"/>
                <a:ea typeface="Calibri" panose="020F0502020204030204" pitchFamily="34" charset="0"/>
                <a:cs typeface="Times New Roman" panose="02020603050405020304" pitchFamily="18" charset="0"/>
              </a:rPr>
              <a:t>recrutement</a:t>
            </a:r>
            <a:r>
              <a:rPr lang="fr-CA" sz="1200" dirty="0">
                <a:effectLst/>
                <a:latin typeface="Calibri" panose="020F0502020204030204" pitchFamily="34" charset="0"/>
                <a:ea typeface="Calibri" panose="020F0502020204030204" pitchFamily="34" charset="0"/>
                <a:cs typeface="Times New Roman" panose="02020603050405020304" pitchFamily="18" charset="0"/>
              </a:rPr>
              <a:t> et le retour au travail des employés après un congé.</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fr-CA" sz="1200" dirty="0">
                <a:effectLst/>
                <a:latin typeface="Calibri" panose="020F0502020204030204" pitchFamily="34" charset="0"/>
                <a:ea typeface="Calibri" panose="020F0502020204030204" pitchFamily="34" charset="0"/>
                <a:cs typeface="Times New Roman" panose="02020603050405020304" pitchFamily="18" charset="0"/>
              </a:rPr>
              <a:t>Il </a:t>
            </a:r>
            <a:r>
              <a:rPr lang="fr-CA" sz="1200" b="1" dirty="0">
                <a:effectLst/>
                <a:latin typeface="Calibri" panose="020F0502020204030204" pitchFamily="34" charset="0"/>
                <a:ea typeface="Calibri" panose="020F0502020204030204" pitchFamily="34" charset="0"/>
                <a:cs typeface="Times New Roman" panose="02020603050405020304" pitchFamily="18" charset="0"/>
              </a:rPr>
              <a:t>réduit la probabilité d’erreurs </a:t>
            </a:r>
            <a:r>
              <a:rPr lang="fr-CA" sz="1800" dirty="0">
                <a:effectLst/>
                <a:latin typeface="Calibri" panose="020F0502020204030204" pitchFamily="34" charset="0"/>
                <a:ea typeface="Calibri" panose="020F0502020204030204" pitchFamily="34" charset="0"/>
                <a:cs typeface="Arial" panose="020B0604020202020204" pitchFamily="34" charset="0"/>
              </a:rPr>
              <a:t>telles que, entre autres, l’impossibilité pour les patients de recevoir des soins accessibles, intégrés, ou tenant compte des traumatismes, conformément aux définitions fournies pour ces dimensions.</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fr-CA" sz="1200" dirty="0">
                <a:effectLst/>
                <a:latin typeface="Calibri" panose="020F0502020204030204" pitchFamily="34" charset="0"/>
                <a:ea typeface="Calibri" panose="020F0502020204030204" pitchFamily="34" charset="0"/>
                <a:cs typeface="Times New Roman" panose="02020603050405020304" pitchFamily="18" charset="0"/>
              </a:rPr>
              <a:t>Il accroît la </a:t>
            </a:r>
            <a:r>
              <a:rPr lang="fr-CA" sz="1200" b="1" dirty="0">
                <a:effectLst/>
                <a:latin typeface="Calibri" panose="020F0502020204030204" pitchFamily="34" charset="0"/>
                <a:ea typeface="Calibri" panose="020F0502020204030204" pitchFamily="34" charset="0"/>
                <a:cs typeface="Times New Roman" panose="02020603050405020304" pitchFamily="18" charset="0"/>
              </a:rPr>
              <a:t>satisfaction des clients</a:t>
            </a:r>
            <a:r>
              <a:rPr lang="fr-CA" sz="1200" dirty="0">
                <a:effectLst/>
                <a:latin typeface="Calibri" panose="020F0502020204030204" pitchFamily="34" charset="0"/>
                <a:ea typeface="Calibri" panose="020F0502020204030204" pitchFamily="34" charset="0"/>
                <a:cs typeface="Times New Roman" panose="02020603050405020304" pitchFamily="18" charset="0"/>
              </a:rPr>
              <a:t> et améliore la </a:t>
            </a:r>
            <a:r>
              <a:rPr lang="fr-CA" sz="1200" b="1" dirty="0">
                <a:effectLst/>
                <a:latin typeface="Calibri" panose="020F0502020204030204" pitchFamily="34" charset="0"/>
                <a:ea typeface="Calibri" panose="020F0502020204030204" pitchFamily="34" charset="0"/>
                <a:cs typeface="Times New Roman" panose="02020603050405020304" pitchFamily="18" charset="0"/>
              </a:rPr>
              <a:t>réputation</a:t>
            </a:r>
            <a:r>
              <a:rPr lang="fr-CA" sz="1200" dirty="0">
                <a:effectLst/>
                <a:latin typeface="Calibri" panose="020F0502020204030204" pitchFamily="34" charset="0"/>
                <a:ea typeface="Calibri" panose="020F0502020204030204" pitchFamily="34" charset="0"/>
                <a:cs typeface="Times New Roman" panose="02020603050405020304" pitchFamily="18" charset="0"/>
              </a:rPr>
              <a:t> de l’établissement.</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fr-CA" sz="1200" dirty="0">
                <a:effectLst/>
                <a:latin typeface="Calibri" panose="020F0502020204030204" pitchFamily="34" charset="0"/>
                <a:ea typeface="Calibri" panose="020F0502020204030204" pitchFamily="34" charset="0"/>
                <a:cs typeface="Times New Roman" panose="02020603050405020304" pitchFamily="18" charset="0"/>
              </a:rPr>
              <a:t>Il hausse le </a:t>
            </a:r>
            <a:r>
              <a:rPr lang="fr-CA" sz="1200" b="1" dirty="0">
                <a:effectLst/>
                <a:latin typeface="Calibri" panose="020F0502020204030204" pitchFamily="34" charset="0"/>
                <a:ea typeface="Calibri" panose="020F0502020204030204" pitchFamily="34" charset="0"/>
                <a:cs typeface="Times New Roman" panose="02020603050405020304" pitchFamily="18" charset="0"/>
              </a:rPr>
              <a:t>moral</a:t>
            </a:r>
            <a:r>
              <a:rPr lang="fr-CA" sz="1200" dirty="0">
                <a:effectLst/>
                <a:latin typeface="Calibri" panose="020F0502020204030204" pitchFamily="34" charset="0"/>
                <a:ea typeface="Calibri" panose="020F0502020204030204" pitchFamily="34" charset="0"/>
                <a:cs typeface="Times New Roman" panose="02020603050405020304" pitchFamily="18" charset="0"/>
              </a:rPr>
              <a:t> du personnel et améliore les </a:t>
            </a:r>
            <a:r>
              <a:rPr lang="fr-CA" sz="1200" b="1" dirty="0">
                <a:effectLst/>
                <a:latin typeface="Calibri" panose="020F0502020204030204" pitchFamily="34" charset="0"/>
                <a:ea typeface="Calibri" panose="020F0502020204030204" pitchFamily="34" charset="0"/>
                <a:cs typeface="Times New Roman" panose="02020603050405020304" pitchFamily="18" charset="0"/>
              </a:rPr>
              <a:t>relations entre employés</a:t>
            </a:r>
            <a:r>
              <a:rPr lang="fr-CA" sz="1200" dirty="0">
                <a:effectLst/>
                <a:latin typeface="Calibri" panose="020F0502020204030204" pitchFamily="34" charset="0"/>
                <a:ea typeface="Calibri" panose="020F0502020204030204" pitchFamily="34" charset="0"/>
                <a:cs typeface="Times New Roman" panose="02020603050405020304" pitchFamily="18" charset="0"/>
              </a:rPr>
              <a:t> ainsi qu’</a:t>
            </a:r>
            <a:r>
              <a:rPr lang="fr-CA" sz="1200" b="1" dirty="0">
                <a:effectLst/>
                <a:latin typeface="Calibri" panose="020F0502020204030204" pitchFamily="34" charset="0"/>
                <a:ea typeface="Calibri" panose="020F0502020204030204" pitchFamily="34" charset="0"/>
                <a:cs typeface="Times New Roman" panose="02020603050405020304" pitchFamily="18" charset="0"/>
              </a:rPr>
              <a:t>entre fournisseurs et utilisateurs des services</a:t>
            </a:r>
            <a:r>
              <a:rPr lang="fr-CA" sz="1200" dirty="0">
                <a:effectLst/>
                <a:latin typeface="Calibri" panose="020F0502020204030204" pitchFamily="34" charset="0"/>
                <a:ea typeface="Calibri" panose="020F0502020204030204" pitchFamily="34" charset="0"/>
                <a:cs typeface="Times New Roman" panose="02020603050405020304" pitchFamily="18" charset="0"/>
              </a:rPr>
              <a:t>.</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57509280-419E-3A41-B59F-63A10673CEF9}" type="slidenum">
              <a:rPr lang="en-US" smtClean="0"/>
              <a:t>20</a:t>
            </a:fld>
            <a:endParaRPr lang="en-US"/>
          </a:p>
        </p:txBody>
      </p:sp>
    </p:spTree>
    <p:extLst>
      <p:ext uri="{BB962C8B-B14F-4D97-AF65-F5344CB8AC3E}">
        <p14:creationId xmlns:p14="http://schemas.microsoft.com/office/powerpoint/2010/main" val="23975220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fr-CA" sz="1200" dirty="0">
                <a:effectLst/>
                <a:latin typeface="Calibri" panose="020F0502020204030204" pitchFamily="34" charset="0"/>
                <a:ea typeface="Calibri" panose="020F0502020204030204" pitchFamily="34" charset="0"/>
                <a:cs typeface="Arial" panose="020B0604020202020204" pitchFamily="34" charset="0"/>
              </a:rPr>
              <a:t>Ces ressources peuvent aider les organisations à adopter les dimensions des soins de santé mentale de qualité. Elles expliquent le contexte, en plus d’offrir de l’information et des conseils. </a:t>
            </a:r>
          </a:p>
          <a:p>
            <a:pPr>
              <a:lnSpc>
                <a:spcPct val="107000"/>
              </a:lnSpc>
              <a:spcAft>
                <a:spcPts val="800"/>
              </a:spcAft>
            </a:pPr>
            <a:endParaRPr lang="fr-CA" sz="12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fr-CA" sz="1200" b="1" dirty="0">
                <a:effectLst/>
                <a:latin typeface="Calibri" panose="020F0502020204030204" pitchFamily="34" charset="0"/>
                <a:ea typeface="Calibri" panose="020F0502020204030204" pitchFamily="34" charset="0"/>
                <a:cs typeface="Times New Roman" panose="02020603050405020304" pitchFamily="18" charset="0"/>
              </a:rPr>
              <a:t>Le Réseau de soins de santé mentale de qualité </a:t>
            </a:r>
            <a:r>
              <a:rPr lang="en-CA" sz="1200" b="1" dirty="0">
                <a:effectLst/>
                <a:latin typeface="Calibri" panose="020F0502020204030204" pitchFamily="34" charset="0"/>
                <a:ea typeface="Calibri" panose="020F0502020204030204" pitchFamily="34" charset="0"/>
                <a:cs typeface="Times New Roman" panose="02020603050405020304" pitchFamily="18" charset="0"/>
              </a:rPr>
              <a:t>: </a:t>
            </a:r>
            <a:r>
              <a:rPr lang="en-CA" sz="1200" dirty="0">
                <a:effectLst/>
                <a:latin typeface="Calibri" panose="020F0502020204030204" pitchFamily="34" charset="0"/>
                <a:ea typeface="Calibri" panose="020F0502020204030204" pitchFamily="34" charset="0"/>
                <a:cs typeface="Times New Roman" panose="02020603050405020304" pitchFamily="18" charset="0"/>
              </a:rPr>
              <a:t>https://commissionsantementale.ca/reseau-de-soins-de-sante-mentale-de-qualite/</a:t>
            </a:r>
          </a:p>
          <a:p>
            <a:pPr>
              <a:lnSpc>
                <a:spcPct val="107000"/>
              </a:lnSpc>
              <a:spcAft>
                <a:spcPts val="800"/>
              </a:spcAft>
            </a:pPr>
            <a:endParaRPr lang="fr-CA" sz="12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CA" sz="1200" b="1" dirty="0">
                <a:effectLst/>
                <a:latin typeface="Calibri" panose="020F0502020204030204" pitchFamily="34" charset="0"/>
                <a:ea typeface="Calibri" panose="020F0502020204030204" pitchFamily="34" charset="0"/>
                <a:cs typeface="Times New Roman" panose="02020603050405020304" pitchFamily="18" charset="0"/>
              </a:rPr>
              <a:t>Vers une meilleure santé mentale et physique : Prévenir et gérer les troubles mentaux et physiques concomitants</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sz="1200" dirty="0">
                <a:effectLst/>
                <a:latin typeface="Calibri" panose="020F0502020204030204" pitchFamily="34" charset="0"/>
                <a:ea typeface="Calibri" panose="020F0502020204030204" pitchFamily="34" charset="0"/>
                <a:cs typeface="Times New Roman" panose="02020603050405020304" pitchFamily="18" charset="0"/>
              </a:rPr>
              <a:t>https://commissionsantementale.ca/resource/prevenir-et-gerer-les-troubles-mentaux-et-physiques-concomitants/</a:t>
            </a:r>
          </a:p>
          <a:p>
            <a:pPr>
              <a:lnSpc>
                <a:spcPct val="107000"/>
              </a:lnSpc>
              <a:spcAft>
                <a:spcPts val="800"/>
              </a:spcAft>
            </a:pPr>
            <a:endParaRPr lang="fr-CA" sz="12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CA" sz="1200" b="1" dirty="0" err="1">
                <a:effectLst/>
                <a:latin typeface="Calibri" panose="020F0502020204030204" pitchFamily="34" charset="0"/>
                <a:ea typeface="Calibri" panose="020F0502020204030204" pitchFamily="34" charset="0"/>
                <a:cs typeface="Times New Roman" panose="02020603050405020304" pitchFamily="18" charset="0"/>
              </a:rPr>
              <a:t>Cybersanté</a:t>
            </a:r>
            <a:r>
              <a:rPr lang="fr-CA" sz="1200" b="1" dirty="0">
                <a:effectLst/>
                <a:latin typeface="Calibri" panose="020F0502020204030204" pitchFamily="34" charset="0"/>
                <a:ea typeface="Calibri" panose="020F0502020204030204" pitchFamily="34" charset="0"/>
                <a:cs typeface="Times New Roman" panose="02020603050405020304" pitchFamily="18" charset="0"/>
              </a:rPr>
              <a:t> mentale : </a:t>
            </a:r>
            <a:r>
              <a:rPr lang="en-CA" sz="1200" dirty="0">
                <a:effectLst/>
                <a:latin typeface="Calibri" panose="020F0502020204030204" pitchFamily="34" charset="0"/>
                <a:ea typeface="Calibri" panose="020F0502020204030204" pitchFamily="34" charset="0"/>
                <a:cs typeface="Times New Roman" panose="02020603050405020304" pitchFamily="18" charset="0"/>
              </a:rPr>
              <a:t>https://commissionsantementale.ca/ce-que-nous-faisons/cybersante-mentale/</a:t>
            </a:r>
          </a:p>
          <a:p>
            <a:endParaRPr lang="en-US" dirty="0"/>
          </a:p>
        </p:txBody>
      </p:sp>
      <p:sp>
        <p:nvSpPr>
          <p:cNvPr id="4" name="Slide Number Placeholder 3"/>
          <p:cNvSpPr>
            <a:spLocks noGrp="1"/>
          </p:cNvSpPr>
          <p:nvPr>
            <p:ph type="sldNum" sz="quarter" idx="5"/>
          </p:nvPr>
        </p:nvSpPr>
        <p:spPr/>
        <p:txBody>
          <a:bodyPr/>
          <a:lstStyle/>
          <a:p>
            <a:fld id="{57509280-419E-3A41-B59F-63A10673CEF9}" type="slidenum">
              <a:rPr lang="en-US" smtClean="0"/>
              <a:t>22</a:t>
            </a:fld>
            <a:endParaRPr lang="en-US"/>
          </a:p>
        </p:txBody>
      </p:sp>
    </p:spTree>
    <p:extLst>
      <p:ext uri="{BB962C8B-B14F-4D97-AF65-F5344CB8AC3E}">
        <p14:creationId xmlns:p14="http://schemas.microsoft.com/office/powerpoint/2010/main" val="40322771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fr-CA" sz="1200" b="1" dirty="0">
                <a:effectLst/>
                <a:latin typeface="Calibri" panose="020F0502020204030204" pitchFamily="34" charset="0"/>
                <a:ea typeface="Calibri" panose="020F0502020204030204" pitchFamily="34" charset="0"/>
                <a:cs typeface="Times New Roman" panose="02020603050405020304" pitchFamily="18" charset="0"/>
              </a:rPr>
              <a:t>Améliorer l’accès aux services de counseling, de psychothérapie et de psychologie : </a:t>
            </a:r>
            <a:r>
              <a:rPr lang="en-CA" sz="1200" dirty="0">
                <a:effectLst/>
                <a:latin typeface="Calibri" panose="020F0502020204030204" pitchFamily="34" charset="0"/>
                <a:ea typeface="Calibri" panose="020F0502020204030204" pitchFamily="34" charset="0"/>
                <a:cs typeface="Times New Roman" panose="02020603050405020304" pitchFamily="18" charset="0"/>
              </a:rPr>
              <a:t>https://commissionsantementale.ca/ameliorer-lacces-aux-services-de-counseling-de-psychotherapie-et-de-psychologie/</a:t>
            </a:r>
          </a:p>
          <a:p>
            <a:pPr>
              <a:lnSpc>
                <a:spcPct val="107000"/>
              </a:lnSpc>
              <a:spcAft>
                <a:spcPts val="800"/>
              </a:spcAft>
            </a:pPr>
            <a:endParaRPr lang="fr-CA" sz="12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CA" sz="1200" b="1" dirty="0">
                <a:effectLst/>
                <a:latin typeface="Calibri" panose="020F0502020204030204" pitchFamily="34" charset="0"/>
                <a:ea typeface="Calibri" panose="020F0502020204030204" pitchFamily="34" charset="0"/>
                <a:cs typeface="Times New Roman" panose="02020603050405020304" pitchFamily="18" charset="0"/>
              </a:rPr>
              <a:t>Accès à des soins de santé mentale de qualité : </a:t>
            </a:r>
            <a:r>
              <a:rPr lang="en-CA" sz="1200" dirty="0">
                <a:effectLst/>
                <a:latin typeface="Calibri" panose="020F0502020204030204" pitchFamily="34" charset="0"/>
                <a:ea typeface="Calibri" panose="020F0502020204030204" pitchFamily="34" charset="0"/>
                <a:cs typeface="Times New Roman" panose="02020603050405020304" pitchFamily="18" charset="0"/>
              </a:rPr>
              <a:t>https://commissionsantementale.ca/ce-que-nous-faisons/acces-a-des-soins-de-sante-mentale-de-qualite/</a:t>
            </a:r>
          </a:p>
          <a:p>
            <a:pPr>
              <a:lnSpc>
                <a:spcPct val="107000"/>
              </a:lnSpc>
              <a:spcAft>
                <a:spcPts val="800"/>
              </a:spcAft>
            </a:pPr>
            <a:endParaRPr lang="fr-CA" sz="12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CA" sz="1200" b="1" dirty="0">
                <a:effectLst/>
                <a:latin typeface="Calibri" panose="020F0502020204030204" pitchFamily="34" charset="0"/>
                <a:ea typeface="Calibri" panose="020F0502020204030204" pitchFamily="34" charset="0"/>
                <a:cs typeface="Times New Roman" panose="02020603050405020304" pitchFamily="18" charset="0"/>
              </a:rPr>
              <a:t>Enfants et jeunes : </a:t>
            </a:r>
            <a:r>
              <a:rPr lang="en-CA" sz="1200" dirty="0">
                <a:effectLst/>
                <a:latin typeface="Calibri" panose="020F0502020204030204" pitchFamily="34" charset="0"/>
                <a:ea typeface="Calibri" panose="020F0502020204030204" pitchFamily="34" charset="0"/>
                <a:cs typeface="Times New Roman" panose="02020603050405020304" pitchFamily="18" charset="0"/>
              </a:rPr>
              <a:t>https://commissionsantementale.ca/ce-que-nous-faisons/enfants-et-jeunes/</a:t>
            </a:r>
          </a:p>
          <a:p>
            <a:pPr>
              <a:lnSpc>
                <a:spcPct val="107000"/>
              </a:lnSpc>
              <a:spcAft>
                <a:spcPts val="800"/>
              </a:spcAft>
            </a:pPr>
            <a:endParaRPr lang="fr-CA" sz="12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CA" sz="1200" b="1" dirty="0">
                <a:effectLst/>
                <a:latin typeface="Calibri" panose="020F0502020204030204" pitchFamily="34" charset="0"/>
                <a:ea typeface="Calibri" panose="020F0502020204030204" pitchFamily="34" charset="0"/>
                <a:cs typeface="Times New Roman" panose="02020603050405020304" pitchFamily="18" charset="0"/>
              </a:rPr>
              <a:t>Aînés : </a:t>
            </a:r>
            <a:r>
              <a:rPr lang="en-CA" sz="1200" dirty="0">
                <a:effectLst/>
                <a:latin typeface="Calibri" panose="020F0502020204030204" pitchFamily="34" charset="0"/>
                <a:ea typeface="Calibri" panose="020F0502020204030204" pitchFamily="34" charset="0"/>
                <a:cs typeface="Times New Roman" panose="02020603050405020304" pitchFamily="18" charset="0"/>
              </a:rPr>
              <a:t>https://commissionsantementale.ca/ce-que-nous-faisons/aines/</a:t>
            </a:r>
          </a:p>
          <a:p>
            <a:pPr>
              <a:lnSpc>
                <a:spcPct val="107000"/>
              </a:lnSpc>
              <a:spcAft>
                <a:spcPts val="800"/>
              </a:spcAft>
            </a:pPr>
            <a:endParaRPr lang="fr-CA" sz="12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CA" sz="1200" b="1" dirty="0">
                <a:effectLst/>
                <a:latin typeface="Calibri" panose="020F0502020204030204" pitchFamily="34" charset="0"/>
                <a:ea typeface="Calibri" panose="020F0502020204030204" pitchFamily="34" charset="0"/>
                <a:cs typeface="Times New Roman" panose="02020603050405020304" pitchFamily="18" charset="0"/>
              </a:rPr>
              <a:t>Aidants : </a:t>
            </a:r>
            <a:r>
              <a:rPr lang="en-CA" sz="1200" dirty="0">
                <a:effectLst/>
                <a:latin typeface="Calibri" panose="020F0502020204030204" pitchFamily="34" charset="0"/>
                <a:ea typeface="Calibri" panose="020F0502020204030204" pitchFamily="34" charset="0"/>
                <a:cs typeface="Times New Roman" panose="02020603050405020304" pitchFamily="18" charset="0"/>
              </a:rPr>
              <a:t>https://commissionsantementale.ca/ce-que-nous-faisons/aidants/</a:t>
            </a:r>
          </a:p>
          <a:p>
            <a:pPr>
              <a:lnSpc>
                <a:spcPct val="107000"/>
              </a:lnSpc>
              <a:spcAft>
                <a:spcPts val="800"/>
              </a:spcAft>
            </a:pPr>
            <a:endParaRPr lang="fr-CA" sz="12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CA" sz="1200" b="1" dirty="0">
                <a:effectLst/>
                <a:latin typeface="Calibri" panose="020F0502020204030204" pitchFamily="34" charset="0"/>
                <a:ea typeface="Calibri" panose="020F0502020204030204" pitchFamily="34" charset="0"/>
                <a:cs typeface="Times New Roman" panose="02020603050405020304" pitchFamily="18" charset="0"/>
              </a:rPr>
              <a:t>Santé mentale dans le système judiciaire : </a:t>
            </a:r>
            <a:r>
              <a:rPr lang="en-CA" sz="1200" dirty="0">
                <a:effectLst/>
                <a:latin typeface="Calibri" panose="020F0502020204030204" pitchFamily="34" charset="0"/>
                <a:ea typeface="Calibri" panose="020F0502020204030204" pitchFamily="34" charset="0"/>
                <a:cs typeface="Times New Roman" panose="02020603050405020304" pitchFamily="18" charset="0"/>
              </a:rPr>
              <a:t>https://commissionsantementale.ca/ce-que-nous-faisons/la-sante-mentale-dans-le-systeme-judiciaire/</a:t>
            </a:r>
          </a:p>
          <a:p>
            <a:pPr>
              <a:lnSpc>
                <a:spcPct val="107000"/>
              </a:lnSpc>
              <a:spcAft>
                <a:spcPts val="800"/>
              </a:spcAft>
            </a:pPr>
            <a:endParaRPr lang="fr-CA" sz="12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CA" sz="1200" b="1" dirty="0">
                <a:effectLst/>
                <a:latin typeface="Calibri" panose="020F0502020204030204" pitchFamily="34" charset="0"/>
                <a:ea typeface="Calibri" panose="020F0502020204030204" pitchFamily="34" charset="0"/>
                <a:cs typeface="Times New Roman" panose="02020603050405020304" pitchFamily="18" charset="0"/>
              </a:rPr>
              <a:t>Créer des espaces sécuritaires dans les services de santé pour les adultes émergents 2SLGBTQ+ : </a:t>
            </a:r>
            <a:r>
              <a:rPr lang="en-CA" sz="1200" dirty="0">
                <a:effectLst/>
                <a:latin typeface="Calibri" panose="020F0502020204030204" pitchFamily="34" charset="0"/>
                <a:ea typeface="Calibri" panose="020F0502020204030204" pitchFamily="34" charset="0"/>
                <a:cs typeface="Times New Roman" panose="02020603050405020304" pitchFamily="18" charset="0"/>
              </a:rPr>
              <a:t>https://commissionsantementale.ca/resource/mhcc-w2a-rainbow-youth-health-forum-report/</a:t>
            </a:r>
          </a:p>
          <a:p>
            <a:pPr>
              <a:lnSpc>
                <a:spcPct val="107000"/>
              </a:lnSpc>
              <a:spcAft>
                <a:spcPts val="800"/>
              </a:spcAft>
            </a:pPr>
            <a:endParaRPr lang="fr-CA" sz="12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CA" sz="1200" b="1" dirty="0">
                <a:effectLst/>
                <a:latin typeface="Calibri" panose="020F0502020204030204" pitchFamily="34" charset="0"/>
                <a:ea typeface="Calibri" panose="020F0502020204030204" pitchFamily="34" charset="0"/>
                <a:cs typeface="Times New Roman" panose="02020603050405020304" pitchFamily="18" charset="0"/>
              </a:rPr>
              <a:t>Diversité : </a:t>
            </a:r>
            <a:r>
              <a:rPr lang="en-CA" sz="1200" dirty="0">
                <a:effectLst/>
                <a:latin typeface="Calibri" panose="020F0502020204030204" pitchFamily="34" charset="0"/>
                <a:ea typeface="Calibri" panose="020F0502020204030204" pitchFamily="34" charset="0"/>
                <a:cs typeface="Times New Roman" panose="02020603050405020304" pitchFamily="18" charset="0"/>
              </a:rPr>
              <a:t>https://commissionsantementale.ca/ce-que-nous-faisons/diversite/</a:t>
            </a:r>
          </a:p>
          <a:p>
            <a:pPr>
              <a:lnSpc>
                <a:spcPct val="107000"/>
              </a:lnSpc>
              <a:spcAft>
                <a:spcPts val="800"/>
              </a:spcAft>
            </a:pPr>
            <a:endParaRPr lang="fr-CA" sz="12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CA" sz="1200" b="1" dirty="0">
                <a:effectLst/>
                <a:latin typeface="Calibri" panose="020F0502020204030204" pitchFamily="34" charset="0"/>
                <a:ea typeface="Calibri" panose="020F0502020204030204" pitchFamily="34" charset="0"/>
                <a:cs typeface="Times New Roman" panose="02020603050405020304" pitchFamily="18" charset="0"/>
              </a:rPr>
              <a:t>Rétablissement : </a:t>
            </a:r>
            <a:r>
              <a:rPr lang="en-CA" sz="1200" dirty="0">
                <a:effectLst/>
                <a:latin typeface="Calibri" panose="020F0502020204030204" pitchFamily="34" charset="0"/>
                <a:ea typeface="Calibri" panose="020F0502020204030204" pitchFamily="34" charset="0"/>
                <a:cs typeface="Times New Roman" panose="02020603050405020304" pitchFamily="18" charset="0"/>
              </a:rPr>
              <a:t>https://commissionsantementale.ca/le-retablissement/</a:t>
            </a:r>
          </a:p>
          <a:p>
            <a:endParaRPr lang="en-US" dirty="0"/>
          </a:p>
        </p:txBody>
      </p:sp>
      <p:sp>
        <p:nvSpPr>
          <p:cNvPr id="4" name="Slide Number Placeholder 3"/>
          <p:cNvSpPr>
            <a:spLocks noGrp="1"/>
          </p:cNvSpPr>
          <p:nvPr>
            <p:ph type="sldNum" sz="quarter" idx="5"/>
          </p:nvPr>
        </p:nvSpPr>
        <p:spPr/>
        <p:txBody>
          <a:bodyPr/>
          <a:lstStyle/>
          <a:p>
            <a:fld id="{57509280-419E-3A41-B59F-63A10673CEF9}" type="slidenum">
              <a:rPr lang="en-US" smtClean="0"/>
              <a:t>23</a:t>
            </a:fld>
            <a:endParaRPr lang="en-US"/>
          </a:p>
        </p:txBody>
      </p:sp>
    </p:spTree>
    <p:extLst>
      <p:ext uri="{BB962C8B-B14F-4D97-AF65-F5344CB8AC3E}">
        <p14:creationId xmlns:p14="http://schemas.microsoft.com/office/powerpoint/2010/main" val="16210644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fr-CA" sz="1200" dirty="0">
                <a:effectLst/>
                <a:latin typeface="Calibri" panose="020F0502020204030204" pitchFamily="34" charset="0"/>
                <a:ea typeface="Calibri" panose="020F0502020204030204" pitchFamily="34" charset="0"/>
                <a:cs typeface="Arial" panose="020B0604020202020204" pitchFamily="34" charset="0"/>
              </a:rPr>
              <a:t>Chaque année, environ </a:t>
            </a:r>
            <a:r>
              <a:rPr lang="fr-CA" sz="1200" b="1" dirty="0">
                <a:effectLst/>
                <a:latin typeface="Calibri" panose="020F0502020204030204" pitchFamily="34" charset="0"/>
                <a:ea typeface="Calibri" panose="020F0502020204030204" pitchFamily="34" charset="0"/>
                <a:cs typeface="Arial" panose="020B0604020202020204" pitchFamily="34" charset="0"/>
              </a:rPr>
              <a:t>20 % de la population canadienne est aux prises avec une maladie mentale</a:t>
            </a:r>
            <a:r>
              <a:rPr lang="fr-CA" sz="1200" dirty="0">
                <a:effectLst/>
                <a:latin typeface="Calibri" panose="020F0502020204030204" pitchFamily="34" charset="0"/>
                <a:ea typeface="Calibri" panose="020F0502020204030204" pitchFamily="34" charset="0"/>
                <a:cs typeface="Arial" panose="020B0604020202020204" pitchFamily="34" charset="0"/>
              </a:rPr>
              <a:t> qui nécessite l’obtention de services de santé </a:t>
            </a:r>
            <a:r>
              <a:rPr lang="fr-CA" sz="1200" dirty="0" err="1">
                <a:effectLst/>
                <a:latin typeface="Calibri" panose="020F0502020204030204" pitchFamily="34" charset="0"/>
                <a:ea typeface="Calibri" panose="020F0502020204030204" pitchFamily="34" charset="0"/>
                <a:cs typeface="Arial" panose="020B0604020202020204" pitchFamily="34" charset="0"/>
              </a:rPr>
              <a:t>mentale</a:t>
            </a:r>
            <a:r>
              <a:rPr lang="fr-CA" sz="1200" baseline="30000" dirty="0" err="1">
                <a:effectLst/>
                <a:latin typeface="Calibri" panose="020F0502020204030204" pitchFamily="34" charset="0"/>
                <a:ea typeface="Calibri" panose="020F0502020204030204" pitchFamily="34" charset="0"/>
                <a:cs typeface="Arial" panose="020B0604020202020204" pitchFamily="34" charset="0"/>
              </a:rPr>
              <a:t>i</a:t>
            </a:r>
            <a:r>
              <a:rPr lang="fr-CA" sz="1200" dirty="0">
                <a:effectLst/>
                <a:latin typeface="Calibri" panose="020F0502020204030204" pitchFamily="34" charset="0"/>
                <a:ea typeface="Calibri" panose="020F0502020204030204" pitchFamily="34" charset="0"/>
                <a:cs typeface="Arial" panose="020B0604020202020204" pitchFamily="34" charset="0"/>
              </a:rPr>
              <a:t>. </a:t>
            </a:r>
          </a:p>
          <a:p>
            <a:pPr>
              <a:lnSpc>
                <a:spcPct val="107000"/>
              </a:lnSpc>
              <a:spcAft>
                <a:spcPts val="800"/>
              </a:spcAft>
            </a:pPr>
            <a:endParaRPr lang="en-CA" sz="12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fr-CA" sz="1200">
                <a:effectLst/>
                <a:latin typeface="Calibri" panose="020F0502020204030204" pitchFamily="34" charset="0"/>
                <a:ea typeface="Calibri" panose="020F0502020204030204" pitchFamily="34" charset="0"/>
                <a:cs typeface="Arial" panose="020B0604020202020204" pitchFamily="34" charset="0"/>
              </a:rPr>
              <a:t>La COVID-19 </a:t>
            </a:r>
            <a:r>
              <a:rPr lang="fr-CA" sz="1200" dirty="0">
                <a:effectLst/>
                <a:latin typeface="Calibri" panose="020F0502020204030204" pitchFamily="34" charset="0"/>
                <a:ea typeface="Calibri" panose="020F0502020204030204" pitchFamily="34" charset="0"/>
                <a:cs typeface="Arial" panose="020B0604020202020204" pitchFamily="34" charset="0"/>
              </a:rPr>
              <a:t>accentué le fardeau porté par bien des habitants du Canada. </a:t>
            </a:r>
            <a:r>
              <a:rPr lang="fr-CA" sz="1200" b="1" dirty="0">
                <a:effectLst/>
                <a:latin typeface="Calibri" panose="020F0502020204030204" pitchFamily="34" charset="0"/>
                <a:ea typeface="Calibri" panose="020F0502020204030204" pitchFamily="34" charset="0"/>
                <a:cs typeface="Arial" panose="020B0604020202020204" pitchFamily="34" charset="0"/>
              </a:rPr>
              <a:t>Avant la pandémie</a:t>
            </a:r>
            <a:r>
              <a:rPr lang="fr-CA" sz="1200" dirty="0">
                <a:effectLst/>
                <a:latin typeface="Calibri" panose="020F0502020204030204" pitchFamily="34" charset="0"/>
                <a:ea typeface="Calibri" panose="020F0502020204030204" pitchFamily="34" charset="0"/>
                <a:cs typeface="Arial" panose="020B0604020202020204" pitchFamily="34" charset="0"/>
              </a:rPr>
              <a:t>, environ</a:t>
            </a:r>
            <a:r>
              <a:rPr lang="fr-CA" sz="1200" b="1" dirty="0">
                <a:effectLst/>
                <a:latin typeface="Calibri" panose="020F0502020204030204" pitchFamily="34" charset="0"/>
                <a:ea typeface="Calibri" panose="020F0502020204030204" pitchFamily="34" charset="0"/>
                <a:cs typeface="Arial" panose="020B0604020202020204" pitchFamily="34" charset="0"/>
              </a:rPr>
              <a:t> 2 % d’entre eux disaient ressentir des symptômes de dépression d’intensité moyenne à élevée.</a:t>
            </a:r>
            <a:r>
              <a:rPr lang="fr-CA" sz="1200" dirty="0">
                <a:effectLst/>
                <a:latin typeface="Calibri" panose="020F0502020204030204" pitchFamily="34" charset="0"/>
                <a:ea typeface="Calibri" panose="020F0502020204030204" pitchFamily="34" charset="0"/>
                <a:cs typeface="Arial" panose="020B0604020202020204" pitchFamily="34" charset="0"/>
              </a:rPr>
              <a:t> Aujourd’hui, cette proportion a bondi à </a:t>
            </a:r>
            <a:r>
              <a:rPr lang="fr-CA" sz="1200" b="1" dirty="0">
                <a:effectLst/>
                <a:latin typeface="Calibri" panose="020F0502020204030204" pitchFamily="34" charset="0"/>
                <a:ea typeface="Calibri" panose="020F0502020204030204" pitchFamily="34" charset="0"/>
                <a:cs typeface="Arial" panose="020B0604020202020204" pitchFamily="34" charset="0"/>
              </a:rPr>
              <a:t>14 %</a:t>
            </a:r>
            <a:r>
              <a:rPr lang="fr-CA" sz="1200" dirty="0">
                <a:effectLst/>
                <a:latin typeface="Calibri" panose="020F0502020204030204" pitchFamily="34" charset="0"/>
                <a:ea typeface="Calibri" panose="020F0502020204030204" pitchFamily="34" charset="0"/>
                <a:cs typeface="Arial" panose="020B0604020202020204" pitchFamily="34" charset="0"/>
              </a:rPr>
              <a:t>, soit une personne sur </a:t>
            </a:r>
            <a:r>
              <a:rPr lang="fr-CA" sz="1200" dirty="0" err="1">
                <a:effectLst/>
                <a:latin typeface="Calibri" panose="020F0502020204030204" pitchFamily="34" charset="0"/>
                <a:ea typeface="Calibri" panose="020F0502020204030204" pitchFamily="34" charset="0"/>
                <a:cs typeface="Arial" panose="020B0604020202020204" pitchFamily="34" charset="0"/>
              </a:rPr>
              <a:t>sept</a:t>
            </a:r>
            <a:r>
              <a:rPr lang="fr-CA" sz="1200" baseline="30000" dirty="0" err="1">
                <a:effectLst/>
                <a:latin typeface="Calibri" panose="020F0502020204030204" pitchFamily="34" charset="0"/>
                <a:ea typeface="Calibri" panose="020F0502020204030204" pitchFamily="34" charset="0"/>
                <a:cs typeface="Arial" panose="020B0604020202020204" pitchFamily="34" charset="0"/>
              </a:rPr>
              <a:t>ii</a:t>
            </a:r>
            <a:r>
              <a:rPr lang="fr-CA" sz="1200" dirty="0">
                <a:effectLst/>
                <a:latin typeface="Calibri" panose="020F0502020204030204" pitchFamily="34" charset="0"/>
                <a:ea typeface="Calibri" panose="020F0502020204030204" pitchFamily="34" charset="0"/>
                <a:cs typeface="Arial" panose="020B0604020202020204" pitchFamily="34" charset="0"/>
              </a:rPr>
              <a:t>.</a:t>
            </a:r>
          </a:p>
          <a:p>
            <a:pPr>
              <a:lnSpc>
                <a:spcPct val="107000"/>
              </a:lnSpc>
              <a:spcAft>
                <a:spcPts val="800"/>
              </a:spcAft>
            </a:pPr>
            <a:endParaRPr lang="en-CA" sz="12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fr-CA" sz="1200" dirty="0">
                <a:effectLst/>
                <a:latin typeface="Calibri" panose="020F0502020204030204" pitchFamily="34" charset="0"/>
                <a:ea typeface="Calibri" panose="020F0502020204030204" pitchFamily="34" charset="0"/>
                <a:cs typeface="Arial" panose="020B0604020202020204" pitchFamily="34" charset="0"/>
              </a:rPr>
              <a:t> </a:t>
            </a:r>
            <a:r>
              <a:rPr lang="fr-CA" sz="1200" baseline="30000" dirty="0">
                <a:effectLst/>
                <a:latin typeface="Calibri" panose="020F0502020204030204" pitchFamily="34" charset="0"/>
                <a:ea typeface="Calibri" panose="020F0502020204030204" pitchFamily="34" charset="0"/>
                <a:cs typeface="Arial" panose="020B0604020202020204" pitchFamily="34" charset="0"/>
              </a:rPr>
              <a:t>i</a:t>
            </a:r>
            <a:r>
              <a:rPr lang="fr-CA" sz="1200" dirty="0">
                <a:effectLst/>
                <a:latin typeface="Calibri" panose="020F0502020204030204" pitchFamily="34" charset="0"/>
                <a:ea typeface="Calibri" panose="020F0502020204030204" pitchFamily="34" charset="0"/>
                <a:cs typeface="Arial" panose="020B0604020202020204" pitchFamily="34" charset="0"/>
              </a:rPr>
              <a:t> Commission de la santé mentale du Canada. </a:t>
            </a:r>
            <a:r>
              <a:rPr lang="fr-CA" sz="1200" i="1" dirty="0">
                <a:effectLst/>
                <a:latin typeface="Calibri" panose="020F0502020204030204" pitchFamily="34" charset="0"/>
                <a:ea typeface="Calibri" panose="020F0502020204030204" pitchFamily="34" charset="0"/>
                <a:cs typeface="Arial" panose="020B0604020202020204" pitchFamily="34" charset="0"/>
              </a:rPr>
              <a:t>La nécessité d’investir dans la santé mentale au Canada</a:t>
            </a:r>
            <a:r>
              <a:rPr lang="fr-CA" sz="1200" dirty="0">
                <a:effectLst/>
                <a:latin typeface="Calibri" panose="020F0502020204030204" pitchFamily="34" charset="0"/>
                <a:ea typeface="Calibri" panose="020F0502020204030204" pitchFamily="34" charset="0"/>
                <a:cs typeface="Arial" panose="020B0604020202020204" pitchFamily="34" charset="0"/>
              </a:rPr>
              <a:t>, publié en 2013.</a:t>
            </a:r>
          </a:p>
          <a:p>
            <a:pPr>
              <a:lnSpc>
                <a:spcPct val="107000"/>
              </a:lnSpc>
              <a:spcAft>
                <a:spcPts val="800"/>
              </a:spcAft>
            </a:pPr>
            <a:endParaRPr lang="en-CA" sz="12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fr-CA" sz="1200" dirty="0">
                <a:effectLst/>
                <a:latin typeface="Calibri" panose="020F0502020204030204" pitchFamily="34" charset="0"/>
                <a:ea typeface="Calibri" panose="020F0502020204030204" pitchFamily="34" charset="0"/>
                <a:cs typeface="Arial" panose="020B0604020202020204" pitchFamily="34" charset="0"/>
              </a:rPr>
              <a:t>Consulté le 31 janvier 2022. </a:t>
            </a:r>
          </a:p>
          <a:p>
            <a:pPr>
              <a:lnSpc>
                <a:spcPct val="107000"/>
              </a:lnSpc>
              <a:spcAft>
                <a:spcPts val="800"/>
              </a:spcAft>
            </a:pPr>
            <a:endParaRPr lang="en-CA" sz="12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fr-CA" sz="1200" dirty="0">
                <a:effectLst/>
                <a:latin typeface="Calibri" panose="020F0502020204030204" pitchFamily="34" charset="0"/>
                <a:ea typeface="Calibri" panose="020F0502020204030204" pitchFamily="34" charset="0"/>
                <a:cs typeface="Arial" panose="020B0604020202020204" pitchFamily="34" charset="0"/>
              </a:rPr>
              <a:t>Accessible au : https://www.mentalhealthcommission.ca/wp-content/uploads/drupal/Investing_in_Mental_Health_FINAL_FRE_0.pdf</a:t>
            </a:r>
          </a:p>
          <a:p>
            <a:pPr>
              <a:lnSpc>
                <a:spcPct val="107000"/>
              </a:lnSpc>
              <a:spcAft>
                <a:spcPts val="800"/>
              </a:spcAft>
            </a:pPr>
            <a:endParaRPr lang="en-CA" sz="12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fr-CA" sz="1200" baseline="30000" dirty="0">
                <a:effectLst/>
                <a:latin typeface="Calibri" panose="020F0502020204030204" pitchFamily="34" charset="0"/>
                <a:ea typeface="Calibri" panose="020F0502020204030204" pitchFamily="34" charset="0"/>
                <a:cs typeface="Arial" panose="020B0604020202020204" pitchFamily="34" charset="0"/>
              </a:rPr>
              <a:t>ii</a:t>
            </a:r>
            <a:r>
              <a:rPr lang="fr-CA" sz="1200" dirty="0">
                <a:effectLst/>
                <a:latin typeface="Calibri" panose="020F0502020204030204" pitchFamily="34" charset="0"/>
                <a:ea typeface="Calibri" panose="020F0502020204030204" pitchFamily="34" charset="0"/>
                <a:cs typeface="Arial" panose="020B0604020202020204" pitchFamily="34" charset="0"/>
              </a:rPr>
              <a:t> </a:t>
            </a:r>
            <a:r>
              <a:rPr lang="fr-CA" sz="1200"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3"/>
              </a:rPr>
              <a:t>Répercussions de la COVID-19 sur le personnel de santé mentale et de santé liée à l’usage de substances (SMSUS) au Canada</a:t>
            </a:r>
            <a:r>
              <a:rPr lang="fr-CA" sz="1200" dirty="0">
                <a:effectLst/>
                <a:latin typeface="Calibri" panose="020F0502020204030204" pitchFamily="34" charset="0"/>
                <a:ea typeface="Calibri" panose="020F0502020204030204" pitchFamily="34" charset="0"/>
                <a:cs typeface="Arial" panose="020B0604020202020204" pitchFamily="34" charset="0"/>
              </a:rPr>
              <a:t>, RCPS : https://www.hhr-rhs.ca/images/SMSUS_infographique-FR.pdf</a:t>
            </a:r>
            <a:endParaRPr lang="en-CA" sz="1200" dirty="0">
              <a:effectLst/>
              <a:latin typeface="Calibri" panose="020F0502020204030204" pitchFamily="34" charset="0"/>
              <a:ea typeface="Calibri" panose="020F0502020204030204" pitchFamily="34" charset="0"/>
              <a:cs typeface="Arial" panose="020B0604020202020204" pitchFamily="34" charset="0"/>
            </a:endParaRPr>
          </a:p>
          <a:p>
            <a:pPr algn="l"/>
            <a:r>
              <a:rPr lang="en-US" sz="1000" dirty="0">
                <a:hlinkClick r:id="rId4"/>
              </a:rPr>
              <a:t>impacts on the mental health and substance use (MHSUH) workforce in Canada</a:t>
            </a:r>
            <a:r>
              <a:rPr lang="en-US" sz="1000" dirty="0"/>
              <a:t>, CHWN: https://www.hhr-rhs.ca/images/MHSU_Infographic-FINAL_v2.pdf</a:t>
            </a:r>
            <a:endParaRPr lang="en-CA" sz="10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57509280-419E-3A41-B59F-63A10673CEF9}" type="slidenum">
              <a:rPr lang="en-US" smtClean="0"/>
              <a:t>3</a:t>
            </a:fld>
            <a:endParaRPr lang="en-US"/>
          </a:p>
        </p:txBody>
      </p:sp>
    </p:spTree>
    <p:extLst>
      <p:ext uri="{BB962C8B-B14F-4D97-AF65-F5344CB8AC3E}">
        <p14:creationId xmlns:p14="http://schemas.microsoft.com/office/powerpoint/2010/main" val="14428943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fr-CA" sz="1200" b="1" dirty="0">
                <a:effectLst/>
                <a:latin typeface="Calibri" panose="020F0502020204030204" pitchFamily="34" charset="0"/>
                <a:ea typeface="Calibri" panose="020F0502020204030204" pitchFamily="34" charset="0"/>
                <a:cs typeface="Times New Roman" panose="02020603050405020304" pitchFamily="18" charset="0"/>
              </a:rPr>
              <a:t>Stigmatisation structurelle : </a:t>
            </a:r>
            <a:r>
              <a:rPr lang="en-CA" sz="1200" dirty="0">
                <a:effectLst/>
                <a:latin typeface="Calibri" panose="020F0502020204030204" pitchFamily="34" charset="0"/>
                <a:ea typeface="Calibri" panose="020F0502020204030204" pitchFamily="34" charset="0"/>
                <a:cs typeface="Times New Roman" panose="02020603050405020304" pitchFamily="18" charset="0"/>
              </a:rPr>
              <a:t>https://commissionsantementale.ca/stigmatisation-structurelle/</a:t>
            </a:r>
          </a:p>
          <a:p>
            <a:pPr>
              <a:lnSpc>
                <a:spcPct val="107000"/>
              </a:lnSpc>
              <a:spcAft>
                <a:spcPts val="800"/>
              </a:spcAft>
            </a:pPr>
            <a:endParaRPr lang="fr-CA" sz="12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CA" sz="1200" b="1" dirty="0">
                <a:effectLst/>
                <a:latin typeface="Calibri" panose="020F0502020204030204" pitchFamily="34" charset="0"/>
                <a:ea typeface="Calibri" panose="020F0502020204030204" pitchFamily="34" charset="0"/>
                <a:cs typeface="Times New Roman" panose="02020603050405020304" pitchFamily="18" charset="0"/>
              </a:rPr>
              <a:t>Comprendre la stigmatisation</a:t>
            </a:r>
            <a:r>
              <a:rPr lang="fr-CA" sz="1200" dirty="0">
                <a:effectLst/>
                <a:latin typeface="Calibri" panose="020F0502020204030204" pitchFamily="34" charset="0"/>
                <a:ea typeface="Calibri" panose="020F0502020204030204" pitchFamily="34" charset="0"/>
                <a:cs typeface="Times New Roman" panose="02020603050405020304" pitchFamily="18" charset="0"/>
              </a:rPr>
              <a:t> (Centre de toxicomanie et de santé mentale [CAMH]) : </a:t>
            </a:r>
            <a:r>
              <a:rPr lang="en-CA" sz="1200" dirty="0">
                <a:effectLst/>
                <a:latin typeface="Calibri" panose="020F0502020204030204" pitchFamily="34" charset="0"/>
                <a:ea typeface="Calibri" panose="020F0502020204030204" pitchFamily="34" charset="0"/>
                <a:cs typeface="Times New Roman" panose="02020603050405020304" pitchFamily="18" charset="0"/>
              </a:rPr>
              <a:t>https://www.camh.ca/en/education/continuing-education-programs-and-courses/continuing-education-directory/understanding-stigma</a:t>
            </a:r>
          </a:p>
          <a:p>
            <a:pPr>
              <a:lnSpc>
                <a:spcPct val="107000"/>
              </a:lnSpc>
              <a:spcAft>
                <a:spcPts val="800"/>
              </a:spcAft>
            </a:pPr>
            <a:endParaRPr lang="fr-CA" sz="12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CA" sz="1200" b="1" dirty="0">
                <a:effectLst/>
                <a:latin typeface="Calibri" panose="020F0502020204030204" pitchFamily="34" charset="0"/>
                <a:ea typeface="Calibri" panose="020F0502020204030204" pitchFamily="34" charset="0"/>
                <a:cs typeface="Times New Roman" panose="02020603050405020304" pitchFamily="18" charset="0"/>
              </a:rPr>
              <a:t>Main-d’œuvre en quête d’emploi : </a:t>
            </a:r>
            <a:r>
              <a:rPr lang="en-CA" sz="1200" dirty="0">
                <a:effectLst/>
                <a:latin typeface="Calibri" panose="020F0502020204030204" pitchFamily="34" charset="0"/>
                <a:ea typeface="Calibri" panose="020F0502020204030204" pitchFamily="34" charset="0"/>
                <a:cs typeface="Times New Roman" panose="02020603050405020304" pitchFamily="18" charset="0"/>
              </a:rPr>
              <a:t>https://commissionsantementale.ca/main-doeuvre-en-quete-demploi/</a:t>
            </a:r>
          </a:p>
          <a:p>
            <a:pPr>
              <a:lnSpc>
                <a:spcPct val="107000"/>
              </a:lnSpc>
              <a:spcAft>
                <a:spcPts val="800"/>
              </a:spcAft>
            </a:pPr>
            <a:endParaRPr lang="fr-CA" sz="12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CA" sz="1200" b="1" dirty="0">
                <a:effectLst/>
                <a:latin typeface="Calibri" panose="020F0502020204030204" pitchFamily="34" charset="0"/>
                <a:ea typeface="Calibri" panose="020F0502020204030204" pitchFamily="34" charset="0"/>
                <a:cs typeface="Times New Roman" panose="02020603050405020304" pitchFamily="18" charset="0"/>
              </a:rPr>
              <a:t>Esprit au travail du secteur de la santé : </a:t>
            </a:r>
            <a:r>
              <a:rPr lang="en-CA" sz="1200" dirty="0">
                <a:effectLst/>
                <a:latin typeface="Calibri" panose="020F0502020204030204" pitchFamily="34" charset="0"/>
                <a:ea typeface="Calibri" panose="020F0502020204030204" pitchFamily="34" charset="0"/>
                <a:cs typeface="Times New Roman" panose="02020603050405020304" pitchFamily="18" charset="0"/>
              </a:rPr>
              <a:t>https://www.espritautravail.ca/esprit-au-travail-du-secteur-de-la-sante</a:t>
            </a:r>
          </a:p>
          <a:p>
            <a:pPr>
              <a:lnSpc>
                <a:spcPct val="107000"/>
              </a:lnSpc>
              <a:spcAft>
                <a:spcPts val="800"/>
              </a:spcAft>
            </a:pPr>
            <a:endParaRPr lang="fr-CA" sz="12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CA" sz="1200" b="1" dirty="0">
                <a:effectLst/>
                <a:latin typeface="Calibri" panose="020F0502020204030204" pitchFamily="34" charset="0"/>
                <a:ea typeface="Calibri" panose="020F0502020204030204" pitchFamily="34" charset="0"/>
                <a:cs typeface="Times New Roman" panose="02020603050405020304" pitchFamily="18" charset="0"/>
              </a:rPr>
              <a:t>Promouvoir la santé et la sécurité psychologiques dans les établissements de santé : </a:t>
            </a:r>
            <a:r>
              <a:rPr lang="en-CA" sz="1200" dirty="0">
                <a:effectLst/>
                <a:latin typeface="Calibri" panose="020F0502020204030204" pitchFamily="34" charset="0"/>
                <a:ea typeface="Calibri" panose="020F0502020204030204" pitchFamily="34" charset="0"/>
                <a:cs typeface="Times New Roman" panose="02020603050405020304" pitchFamily="18" charset="0"/>
              </a:rPr>
              <a:t>https://commissionsantementale.ca/ce-que-nous-faisons/sante-mentale-en-milieu-de-travail/promouvoir-la-sante-et-la-securite-psychologiques-dans-les-etablissements-de-sante/</a:t>
            </a:r>
          </a:p>
          <a:p>
            <a:pPr>
              <a:lnSpc>
                <a:spcPct val="107000"/>
              </a:lnSpc>
              <a:spcAft>
                <a:spcPts val="800"/>
              </a:spcAft>
            </a:pPr>
            <a:endParaRPr lang="fr-CA" sz="12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CA" sz="1200" b="1" dirty="0">
                <a:effectLst/>
                <a:latin typeface="Calibri" panose="020F0502020204030204" pitchFamily="34" charset="0"/>
                <a:ea typeface="Calibri" panose="020F0502020204030204" pitchFamily="34" charset="0"/>
                <a:cs typeface="Times New Roman" panose="02020603050405020304" pitchFamily="18" charset="0"/>
              </a:rPr>
              <a:t>CHA Learning</a:t>
            </a:r>
            <a:r>
              <a:rPr lang="fr-CA" sz="1200" dirty="0">
                <a:effectLst/>
                <a:latin typeface="Calibri" panose="020F0502020204030204" pitchFamily="34" charset="0"/>
                <a:ea typeface="Calibri" panose="020F0502020204030204" pitchFamily="34" charset="0"/>
                <a:cs typeface="Times New Roman" panose="02020603050405020304" pitchFamily="18" charset="0"/>
              </a:rPr>
              <a:t>, division du perfectionnement professionnel de </a:t>
            </a:r>
            <a:r>
              <a:rPr lang="fr-CA" sz="1200" dirty="0" err="1">
                <a:effectLst/>
                <a:latin typeface="Calibri" panose="020F0502020204030204" pitchFamily="34" charset="0"/>
                <a:ea typeface="Calibri" panose="020F0502020204030204" pitchFamily="34" charset="0"/>
                <a:cs typeface="Times New Roman" panose="02020603050405020304" pitchFamily="18" charset="0"/>
              </a:rPr>
              <a:t>SoinsSanté</a:t>
            </a:r>
            <a:r>
              <a:rPr lang="fr-CA" sz="1200" i="1" dirty="0" err="1">
                <a:effectLst/>
                <a:latin typeface="Calibri" panose="020F0502020204030204" pitchFamily="34" charset="0"/>
                <a:ea typeface="Calibri" panose="020F0502020204030204" pitchFamily="34" charset="0"/>
                <a:cs typeface="Times New Roman" panose="02020603050405020304" pitchFamily="18" charset="0"/>
              </a:rPr>
              <a:t>CAN</a:t>
            </a:r>
            <a:r>
              <a:rPr lang="fr-CA" sz="1200" i="1" dirty="0">
                <a:effectLst/>
                <a:latin typeface="Calibri" panose="020F0502020204030204" pitchFamily="34" charset="0"/>
                <a:ea typeface="Calibri" panose="020F0502020204030204" pitchFamily="34" charset="0"/>
                <a:cs typeface="Times New Roman" panose="02020603050405020304" pitchFamily="18" charset="0"/>
              </a:rPr>
              <a:t> : </a:t>
            </a:r>
            <a:r>
              <a:rPr lang="en-CA" sz="1200" dirty="0">
                <a:effectLst/>
                <a:latin typeface="Calibri" panose="020F0502020204030204" pitchFamily="34" charset="0"/>
                <a:ea typeface="Calibri" panose="020F0502020204030204" pitchFamily="34" charset="0"/>
                <a:cs typeface="Times New Roman" panose="02020603050405020304" pitchFamily="18" charset="0"/>
              </a:rPr>
              <a:t>https://www.chalearning.ca/</a:t>
            </a:r>
          </a:p>
          <a:p>
            <a:endParaRPr lang="en-US" dirty="0"/>
          </a:p>
        </p:txBody>
      </p:sp>
      <p:sp>
        <p:nvSpPr>
          <p:cNvPr id="4" name="Slide Number Placeholder 3"/>
          <p:cNvSpPr>
            <a:spLocks noGrp="1"/>
          </p:cNvSpPr>
          <p:nvPr>
            <p:ph type="sldNum" sz="quarter" idx="5"/>
          </p:nvPr>
        </p:nvSpPr>
        <p:spPr/>
        <p:txBody>
          <a:bodyPr/>
          <a:lstStyle/>
          <a:p>
            <a:fld id="{57509280-419E-3A41-B59F-63A10673CEF9}" type="slidenum">
              <a:rPr lang="en-US" smtClean="0"/>
              <a:t>24</a:t>
            </a:fld>
            <a:endParaRPr lang="en-US"/>
          </a:p>
        </p:txBody>
      </p:sp>
    </p:spTree>
    <p:extLst>
      <p:ext uri="{BB962C8B-B14F-4D97-AF65-F5344CB8AC3E}">
        <p14:creationId xmlns:p14="http://schemas.microsoft.com/office/powerpoint/2010/main" val="26915174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fr-CA" sz="1200" b="1" dirty="0">
                <a:effectLst/>
                <a:latin typeface="Calibri" panose="020F0502020204030204" pitchFamily="34" charset="0"/>
                <a:ea typeface="Calibri" panose="020F0502020204030204" pitchFamily="34" charset="0"/>
                <a:cs typeface="Times New Roman" panose="02020603050405020304" pitchFamily="18" charset="0"/>
              </a:rPr>
              <a:t>«Accès refusé» : Stigmatisation en santé mentale/consommation de substances et accès aux soins : </a:t>
            </a:r>
            <a:r>
              <a:rPr lang="en-CA" sz="1200" dirty="0">
                <a:effectLst/>
                <a:latin typeface="Calibri" panose="020F0502020204030204" pitchFamily="34" charset="0"/>
                <a:ea typeface="Calibri" panose="020F0502020204030204" pitchFamily="34" charset="0"/>
                <a:cs typeface="Times New Roman" panose="02020603050405020304" pitchFamily="18" charset="0"/>
              </a:rPr>
              <a:t>https://commissionsantementale.ca/resource/acces-refuse-stigmatisation-en-sante-mentale-consommation-de-substances-et-acces-aux-soins/</a:t>
            </a:r>
          </a:p>
          <a:p>
            <a:pPr>
              <a:lnSpc>
                <a:spcPct val="107000"/>
              </a:lnSpc>
              <a:spcAft>
                <a:spcPts val="800"/>
              </a:spcAft>
            </a:pPr>
            <a:r>
              <a:rPr lang="en-CA" sz="12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fr-CA" sz="1200" b="1" dirty="0">
                <a:effectLst/>
                <a:latin typeface="Calibri" panose="020F0502020204030204" pitchFamily="34" charset="0"/>
                <a:ea typeface="Calibri" panose="020F0502020204030204" pitchFamily="34" charset="0"/>
                <a:cs typeface="Times New Roman" panose="02020603050405020304" pitchFamily="18" charset="0"/>
              </a:rPr>
              <a:t>«Sentiment d’infériorité» : Stigmatisation, santé mentale/consommation de substances, qualité de soins : </a:t>
            </a:r>
            <a:r>
              <a:rPr lang="en-CA" sz="1200" dirty="0">
                <a:effectLst/>
                <a:latin typeface="Calibri" panose="020F0502020204030204" pitchFamily="34" charset="0"/>
                <a:ea typeface="Calibri" panose="020F0502020204030204" pitchFamily="34" charset="0"/>
                <a:cs typeface="Times New Roman" panose="02020603050405020304" pitchFamily="18" charset="0"/>
              </a:rPr>
              <a:t>https://commissionsantementale.ca/resource/sentiment-dinferiorite-stigmatisation-sante-mentale-consommation-de-substances-qualite-de-soins/</a:t>
            </a:r>
          </a:p>
          <a:p>
            <a:pPr>
              <a:lnSpc>
                <a:spcPct val="107000"/>
              </a:lnSpc>
              <a:spcAft>
                <a:spcPts val="800"/>
              </a:spcAft>
            </a:pPr>
            <a:r>
              <a:rPr lang="en-CA" sz="12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fr-CA" sz="1200" b="1" dirty="0">
                <a:effectLst/>
                <a:latin typeface="Calibri" panose="020F0502020204030204" pitchFamily="34" charset="0"/>
                <a:ea typeface="Calibri" panose="020F0502020204030204" pitchFamily="34" charset="0"/>
                <a:cs typeface="Times New Roman" panose="02020603050405020304" pitchFamily="18" charset="0"/>
              </a:rPr>
              <a:t>La voie vers l’avenir : Déconstruire la stigmatisation, santé mentale et consommation de substances : </a:t>
            </a:r>
            <a:r>
              <a:rPr lang="en-CA" sz="1200" dirty="0">
                <a:effectLst/>
                <a:latin typeface="Calibri" panose="020F0502020204030204" pitchFamily="34" charset="0"/>
                <a:ea typeface="Calibri" panose="020F0502020204030204" pitchFamily="34" charset="0"/>
                <a:cs typeface="Times New Roman" panose="02020603050405020304" pitchFamily="18" charset="0"/>
              </a:rPr>
              <a:t>https://commissionsantementale.ca/resource/la-voie-vers-lavenir-deconstruire-la-stigmatisation-sante-mentale-et-consommation-de-substances/</a:t>
            </a:r>
          </a:p>
          <a:p>
            <a:pPr>
              <a:lnSpc>
                <a:spcPct val="107000"/>
              </a:lnSpc>
              <a:spcAft>
                <a:spcPts val="800"/>
              </a:spcAft>
            </a:pPr>
            <a:r>
              <a:rPr lang="en-CA" sz="12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fr-CA" sz="1200" b="1" dirty="0">
                <a:effectLst/>
                <a:latin typeface="Calibri" panose="020F0502020204030204" pitchFamily="34" charset="0"/>
                <a:ea typeface="Calibri" panose="020F0502020204030204" pitchFamily="34" charset="0"/>
                <a:cs typeface="Times New Roman" panose="02020603050405020304" pitchFamily="18" charset="0"/>
              </a:rPr>
              <a:t>Promouvoir la santé et la sécurité psychologiques dans les services de santé : </a:t>
            </a:r>
            <a:r>
              <a:rPr lang="en-CA" sz="1200" dirty="0">
                <a:effectLst/>
                <a:latin typeface="Calibri" panose="020F0502020204030204" pitchFamily="34" charset="0"/>
                <a:ea typeface="Calibri" panose="020F0502020204030204" pitchFamily="34" charset="0"/>
                <a:cs typeface="Times New Roman" panose="02020603050405020304" pitchFamily="18" charset="0"/>
              </a:rPr>
              <a:t>https://commissionsantementale.ca/resource/prenez-part-au-mouvement-promouvoir-la-sante-et-la-securite-psychologiques-dans-les-services-de-sante/</a:t>
            </a:r>
          </a:p>
          <a:p>
            <a:pPr>
              <a:lnSpc>
                <a:spcPct val="107000"/>
              </a:lnSpc>
              <a:spcAft>
                <a:spcPts val="800"/>
              </a:spcAft>
            </a:pPr>
            <a:r>
              <a:rPr lang="en-CA" sz="12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fr-CA" sz="1200" b="1" dirty="0">
                <a:effectLst/>
                <a:latin typeface="Calibri" panose="020F0502020204030204" pitchFamily="34" charset="0"/>
                <a:ea typeface="Calibri" panose="020F0502020204030204" pitchFamily="34" charset="0"/>
                <a:cs typeface="Times New Roman" panose="02020603050405020304" pitchFamily="18" charset="0"/>
              </a:rPr>
              <a:t>Promouvoir la santé et la sécurité psychologiques des travailleurs de la santé : </a:t>
            </a:r>
            <a:r>
              <a:rPr lang="en-CA" sz="1200" dirty="0">
                <a:effectLst/>
                <a:latin typeface="Calibri" panose="020F0502020204030204" pitchFamily="34" charset="0"/>
                <a:ea typeface="Calibri" panose="020F0502020204030204" pitchFamily="34" charset="0"/>
                <a:cs typeface="Times New Roman" panose="02020603050405020304" pitchFamily="18" charset="0"/>
              </a:rPr>
              <a:t>https://www.youtube.com/watch?v=Db6VZ5Fgy7w</a:t>
            </a:r>
          </a:p>
          <a:p>
            <a:pPr>
              <a:lnSpc>
                <a:spcPct val="107000"/>
              </a:lnSpc>
              <a:spcAft>
                <a:spcPts val="800"/>
              </a:spcAft>
            </a:pPr>
            <a:r>
              <a:rPr lang="en-CA" sz="12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fr-CA" sz="1200" b="1" dirty="0">
                <a:effectLst/>
                <a:latin typeface="Calibri" panose="020F0502020204030204" pitchFamily="34" charset="0"/>
                <a:ea typeface="Calibri" panose="020F0502020204030204" pitchFamily="34" charset="0"/>
                <a:cs typeface="Times New Roman" panose="02020603050405020304" pitchFamily="18" charset="0"/>
              </a:rPr>
              <a:t>Créer des espaces plus inclusifs et sécuritaires dans les services de santé pour les adultes émergents 2SLGBTQ+ : </a:t>
            </a:r>
            <a:r>
              <a:rPr lang="en-CA" sz="1200" dirty="0">
                <a:effectLst/>
                <a:latin typeface="Calibri" panose="020F0502020204030204" pitchFamily="34" charset="0"/>
                <a:ea typeface="Calibri" panose="020F0502020204030204" pitchFamily="34" charset="0"/>
                <a:cs typeface="Times New Roman" panose="02020603050405020304" pitchFamily="18" charset="0"/>
              </a:rPr>
              <a:t>https://www.youtube.com/playlist?list=PL2NuAPXp8ohZ5nHS7069VoBDRLrGnhePJ</a:t>
            </a:r>
          </a:p>
          <a:p>
            <a:pPr>
              <a:lnSpc>
                <a:spcPct val="107000"/>
              </a:lnSpc>
              <a:spcAft>
                <a:spcPts val="800"/>
              </a:spcAft>
            </a:pPr>
            <a:r>
              <a:rPr lang="en-CA" sz="12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fr-CA" sz="1200" b="1" dirty="0">
                <a:effectLst/>
                <a:latin typeface="Calibri" panose="020F0502020204030204" pitchFamily="34" charset="0"/>
                <a:ea typeface="Calibri" panose="020F0502020204030204" pitchFamily="34" charset="0"/>
                <a:cs typeface="Times New Roman" panose="02020603050405020304" pitchFamily="18" charset="0"/>
              </a:rPr>
              <a:t>Du pain sur la planche : Le point de vue des jeunes sur les pratiques axées sur le rétablissement : </a:t>
            </a:r>
            <a:r>
              <a:rPr lang="en-CA" sz="1200" dirty="0">
                <a:effectLst/>
                <a:latin typeface="Calibri" panose="020F0502020204030204" pitchFamily="34" charset="0"/>
                <a:ea typeface="Calibri" panose="020F0502020204030204" pitchFamily="34" charset="0"/>
                <a:cs typeface="Times New Roman" panose="02020603050405020304" pitchFamily="18" charset="0"/>
              </a:rPr>
              <a:t>https://commissionsantementale.ca/resource/du-pain-sur-la-planche-le-point-de-vue-des-jeunes-sur-les-pratiques-axees-sur-le-retablissement/</a:t>
            </a:r>
          </a:p>
          <a:p>
            <a:pPr>
              <a:lnSpc>
                <a:spcPct val="107000"/>
              </a:lnSpc>
              <a:spcAft>
                <a:spcPts val="800"/>
              </a:spcAft>
            </a:pPr>
            <a:r>
              <a:rPr lang="en-CA" sz="12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fr-CA" sz="1200" b="1" dirty="0">
                <a:effectLst/>
                <a:latin typeface="Calibri" panose="020F0502020204030204" pitchFamily="34" charset="0"/>
                <a:ea typeface="Calibri" panose="020F0502020204030204" pitchFamily="34" charset="0"/>
                <a:cs typeface="Times New Roman" panose="02020603050405020304" pitchFamily="18" charset="0"/>
              </a:rPr>
              <a:t>Promouvoir et renforcer la santé mentale des étudiants de niveau postsecondaire : </a:t>
            </a:r>
            <a:r>
              <a:rPr lang="en-CA" sz="1200" dirty="0">
                <a:effectLst/>
                <a:latin typeface="Calibri" panose="020F0502020204030204" pitchFamily="34" charset="0"/>
                <a:ea typeface="Calibri" panose="020F0502020204030204" pitchFamily="34" charset="0"/>
                <a:cs typeface="Times New Roman" panose="02020603050405020304" pitchFamily="18" charset="0"/>
              </a:rPr>
              <a:t>https://commissionsantementale.ca/resource/garder-la-sante-mentale-des-etudiants-au-coeur-de-lenseignement-postsecondaire/</a:t>
            </a:r>
          </a:p>
          <a:p>
            <a:pPr>
              <a:lnSpc>
                <a:spcPct val="107000"/>
              </a:lnSpc>
              <a:spcAft>
                <a:spcPts val="800"/>
              </a:spcAft>
            </a:pPr>
            <a:r>
              <a:rPr lang="en-CA" sz="12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fr-CA" sz="1200" b="1" dirty="0">
                <a:effectLst/>
                <a:latin typeface="Calibri" panose="020F0502020204030204" pitchFamily="34" charset="0"/>
                <a:ea typeface="Calibri" panose="020F0502020204030204" pitchFamily="34" charset="0"/>
                <a:cs typeface="Times New Roman" panose="02020603050405020304" pitchFamily="18" charset="0"/>
              </a:rPr>
              <a:t>Les adultes émergents réclament des changements dans les services de santé mentale : </a:t>
            </a:r>
            <a:r>
              <a:rPr lang="en-CA" sz="1200" dirty="0">
                <a:effectLst/>
                <a:latin typeface="Calibri" panose="020F0502020204030204" pitchFamily="34" charset="0"/>
                <a:ea typeface="Calibri" panose="020F0502020204030204" pitchFamily="34" charset="0"/>
                <a:cs typeface="Times New Roman" panose="02020603050405020304" pitchFamily="18" charset="0"/>
              </a:rPr>
              <a:t>https://www.youtube.com/playlist?list=PL2NuAPXp8ohbUt1WW0ga4afMYMmRSr7WZ</a:t>
            </a:r>
          </a:p>
          <a:p>
            <a:endParaRPr lang="en-US" dirty="0"/>
          </a:p>
        </p:txBody>
      </p:sp>
      <p:sp>
        <p:nvSpPr>
          <p:cNvPr id="4" name="Slide Number Placeholder 3"/>
          <p:cNvSpPr>
            <a:spLocks noGrp="1"/>
          </p:cNvSpPr>
          <p:nvPr>
            <p:ph type="sldNum" sz="quarter" idx="5"/>
          </p:nvPr>
        </p:nvSpPr>
        <p:spPr/>
        <p:txBody>
          <a:bodyPr/>
          <a:lstStyle/>
          <a:p>
            <a:fld id="{57509280-419E-3A41-B59F-63A10673CEF9}" type="slidenum">
              <a:rPr lang="en-US" smtClean="0"/>
              <a:t>25</a:t>
            </a:fld>
            <a:endParaRPr lang="en-US"/>
          </a:p>
        </p:txBody>
      </p:sp>
    </p:spTree>
    <p:extLst>
      <p:ext uri="{BB962C8B-B14F-4D97-AF65-F5344CB8AC3E}">
        <p14:creationId xmlns:p14="http://schemas.microsoft.com/office/powerpoint/2010/main" val="28452361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509280-419E-3A41-B59F-63A10673CEF9}" type="slidenum">
              <a:rPr lang="en-US" smtClean="0"/>
              <a:t>26</a:t>
            </a:fld>
            <a:endParaRPr lang="en-US"/>
          </a:p>
        </p:txBody>
      </p:sp>
    </p:spTree>
    <p:extLst>
      <p:ext uri="{BB962C8B-B14F-4D97-AF65-F5344CB8AC3E}">
        <p14:creationId xmlns:p14="http://schemas.microsoft.com/office/powerpoint/2010/main" val="34467449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fr-CA" sz="1200" dirty="0">
                <a:effectLst/>
                <a:latin typeface="Calibri" panose="020F0502020204030204" pitchFamily="34" charset="0"/>
                <a:ea typeface="Calibri" panose="020F0502020204030204" pitchFamily="34" charset="0"/>
                <a:cs typeface="Arial" panose="020B0604020202020204" pitchFamily="34" charset="0"/>
              </a:rPr>
              <a:t>Non seulement les gens ont besoin de plus de soins aujourd’hui, mais leurs besoins sont également devenus plus complexes. Ces changements surviennent au moment où </a:t>
            </a:r>
            <a:r>
              <a:rPr lang="fr-CA" sz="1200" b="1" dirty="0">
                <a:effectLst/>
                <a:latin typeface="Calibri" panose="020F0502020204030204" pitchFamily="34" charset="0"/>
                <a:ea typeface="Calibri" panose="020F0502020204030204" pitchFamily="34" charset="0"/>
                <a:cs typeface="Arial" panose="020B0604020202020204" pitchFamily="34" charset="0"/>
              </a:rPr>
              <a:t>43 % des fournisseurs de soins de santé mentale et de santé liée à l’usage de substances affirment que leur capacité</a:t>
            </a:r>
            <a:r>
              <a:rPr lang="fr-CA" sz="1200" dirty="0">
                <a:effectLst/>
                <a:latin typeface="Calibri" panose="020F0502020204030204" pitchFamily="34" charset="0"/>
                <a:ea typeface="Calibri" panose="020F0502020204030204" pitchFamily="34" charset="0"/>
                <a:cs typeface="Arial" panose="020B0604020202020204" pitchFamily="34" charset="0"/>
              </a:rPr>
              <a:t> à offrir des services </a:t>
            </a:r>
            <a:r>
              <a:rPr lang="fr-CA" sz="1200" b="1" dirty="0">
                <a:effectLst/>
                <a:latin typeface="Calibri" panose="020F0502020204030204" pitchFamily="34" charset="0"/>
                <a:ea typeface="Calibri" panose="020F0502020204030204" pitchFamily="34" charset="0"/>
                <a:cs typeface="Arial" panose="020B0604020202020204" pitchFamily="34" charset="0"/>
              </a:rPr>
              <a:t>a</a:t>
            </a:r>
            <a:r>
              <a:rPr lang="fr-CA" sz="1200" dirty="0">
                <a:effectLst/>
                <a:latin typeface="Calibri" panose="020F0502020204030204" pitchFamily="34" charset="0"/>
                <a:ea typeface="Calibri" panose="020F0502020204030204" pitchFamily="34" charset="0"/>
                <a:cs typeface="Arial" panose="020B0604020202020204" pitchFamily="34" charset="0"/>
              </a:rPr>
              <a:t> </a:t>
            </a:r>
            <a:r>
              <a:rPr lang="fr-CA" sz="1200" b="1" dirty="0">
                <a:effectLst/>
                <a:latin typeface="Calibri" panose="020F0502020204030204" pitchFamily="34" charset="0"/>
                <a:ea typeface="Calibri" panose="020F0502020204030204" pitchFamily="34" charset="0"/>
                <a:cs typeface="Arial" panose="020B0604020202020204" pitchFamily="34" charset="0"/>
              </a:rPr>
              <a:t>diminué</a:t>
            </a:r>
            <a:r>
              <a:rPr lang="fr-CA" sz="1200" dirty="0">
                <a:effectLst/>
                <a:latin typeface="Calibri" panose="020F0502020204030204" pitchFamily="34" charset="0"/>
                <a:ea typeface="Calibri" panose="020F0502020204030204" pitchFamily="34" charset="0"/>
                <a:cs typeface="Arial" panose="020B0604020202020204" pitchFamily="34" charset="0"/>
              </a:rPr>
              <a:t> depuis le début de la </a:t>
            </a:r>
            <a:r>
              <a:rPr lang="fr-CA" sz="1200" dirty="0" err="1">
                <a:effectLst/>
                <a:latin typeface="Calibri" panose="020F0502020204030204" pitchFamily="34" charset="0"/>
                <a:ea typeface="Calibri" panose="020F0502020204030204" pitchFamily="34" charset="0"/>
                <a:cs typeface="Arial" panose="020B0604020202020204" pitchFamily="34" charset="0"/>
              </a:rPr>
              <a:t>pandémie</a:t>
            </a:r>
            <a:r>
              <a:rPr lang="fr-CA" sz="1200" baseline="30000" dirty="0" err="1">
                <a:effectLst/>
                <a:latin typeface="Calibri" panose="020F0502020204030204" pitchFamily="34" charset="0"/>
                <a:ea typeface="Calibri" panose="020F0502020204030204" pitchFamily="34" charset="0"/>
                <a:cs typeface="Arial" panose="020B0604020202020204" pitchFamily="34" charset="0"/>
              </a:rPr>
              <a:t>iii</a:t>
            </a:r>
            <a:r>
              <a:rPr lang="fr-CA" sz="1200" dirty="0">
                <a:effectLst/>
                <a:latin typeface="Calibri" panose="020F0502020204030204" pitchFamily="34" charset="0"/>
                <a:ea typeface="Calibri" panose="020F0502020204030204" pitchFamily="34" charset="0"/>
                <a:cs typeface="Arial" panose="020B0604020202020204" pitchFamily="34" charset="0"/>
              </a:rPr>
              <a:t>. Avant même la COVID-19, les travailleurs de la santé étaient aux prises avec le </a:t>
            </a:r>
            <a:r>
              <a:rPr lang="fr-CA" sz="1200" b="1" dirty="0">
                <a:effectLst/>
                <a:latin typeface="Calibri" panose="020F0502020204030204" pitchFamily="34" charset="0"/>
                <a:ea typeface="Calibri" panose="020F0502020204030204" pitchFamily="34" charset="0"/>
                <a:cs typeface="Arial" panose="020B0604020202020204" pitchFamily="34" charset="0"/>
              </a:rPr>
              <a:t>stress, la dépression, l’anxiété, l’épuisement et le risque de suicide</a:t>
            </a:r>
            <a:r>
              <a:rPr lang="fr-CA" sz="1200" dirty="0">
                <a:effectLst/>
                <a:latin typeface="Calibri" panose="020F0502020204030204" pitchFamily="34" charset="0"/>
                <a:ea typeface="Calibri" panose="020F0502020204030204" pitchFamily="34" charset="0"/>
                <a:cs typeface="Arial" panose="020B0604020202020204" pitchFamily="34" charset="0"/>
              </a:rPr>
              <a:t>. Ils étaient déjà </a:t>
            </a:r>
            <a:r>
              <a:rPr lang="fr-CA" sz="1200" b="1" dirty="0">
                <a:effectLst/>
                <a:latin typeface="Calibri" panose="020F0502020204030204" pitchFamily="34" charset="0"/>
                <a:ea typeface="Calibri" panose="020F0502020204030204" pitchFamily="34" charset="0"/>
                <a:cs typeface="Arial" panose="020B0604020202020204" pitchFamily="34" charset="0"/>
              </a:rPr>
              <a:t>une fois et demie plus susceptibles de devoir s’absenter du travail en raison d’une maladie ou d’une invalidité</a:t>
            </a:r>
            <a:r>
              <a:rPr lang="fr-CA" sz="1200" dirty="0">
                <a:effectLst/>
                <a:latin typeface="Calibri" panose="020F0502020204030204" pitchFamily="34" charset="0"/>
                <a:ea typeface="Calibri" panose="020F0502020204030204" pitchFamily="34" charset="0"/>
                <a:cs typeface="Arial" panose="020B0604020202020204" pitchFamily="34" charset="0"/>
              </a:rPr>
              <a:t> que les travailleurs de tout autre </a:t>
            </a:r>
            <a:r>
              <a:rPr lang="fr-CA" sz="1200" dirty="0" err="1">
                <a:effectLst/>
                <a:latin typeface="Calibri" panose="020F0502020204030204" pitchFamily="34" charset="0"/>
                <a:ea typeface="Calibri" panose="020F0502020204030204" pitchFamily="34" charset="0"/>
                <a:cs typeface="Arial" panose="020B0604020202020204" pitchFamily="34" charset="0"/>
              </a:rPr>
              <a:t>secteur</a:t>
            </a:r>
            <a:r>
              <a:rPr lang="fr-CA" sz="1200" baseline="30000" dirty="0" err="1">
                <a:effectLst/>
                <a:latin typeface="Calibri" panose="020F0502020204030204" pitchFamily="34" charset="0"/>
                <a:ea typeface="Calibri" panose="020F0502020204030204" pitchFamily="34" charset="0"/>
                <a:cs typeface="Arial" panose="020B0604020202020204" pitchFamily="34" charset="0"/>
              </a:rPr>
              <a:t>iv</a:t>
            </a:r>
            <a:r>
              <a:rPr lang="fr-CA" sz="1200" dirty="0">
                <a:effectLst/>
                <a:latin typeface="Calibri" panose="020F0502020204030204" pitchFamily="34" charset="0"/>
                <a:ea typeface="Calibri" panose="020F0502020204030204" pitchFamily="34" charset="0"/>
                <a:cs typeface="Arial" panose="020B0604020202020204" pitchFamily="34" charset="0"/>
              </a:rPr>
              <a:t>.</a:t>
            </a:r>
          </a:p>
          <a:p>
            <a:pPr>
              <a:lnSpc>
                <a:spcPct val="107000"/>
              </a:lnSpc>
              <a:spcAft>
                <a:spcPts val="800"/>
              </a:spcAft>
            </a:pPr>
            <a:endParaRPr lang="en-CA" sz="12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fr-CA" sz="1200" i="1" baseline="30000" dirty="0">
                <a:effectLst/>
                <a:latin typeface="Calibri" panose="020F0502020204030204" pitchFamily="34" charset="0"/>
                <a:ea typeface="Calibri" panose="020F0502020204030204" pitchFamily="34" charset="0"/>
                <a:cs typeface="Arial" panose="020B0604020202020204" pitchFamily="34" charset="0"/>
              </a:rPr>
              <a:t>iii </a:t>
            </a:r>
            <a:r>
              <a:rPr lang="fr-CA" sz="1200" i="1" dirty="0">
                <a:effectLst/>
                <a:latin typeface="Calibri" panose="020F0502020204030204" pitchFamily="34" charset="0"/>
                <a:ea typeface="Calibri" panose="020F0502020204030204" pitchFamily="34" charset="0"/>
                <a:cs typeface="Arial" panose="020B0604020202020204" pitchFamily="34" charset="0"/>
              </a:rPr>
              <a:t>Réseau canadien des personnels de santé (RCPS) et Commission de la santé mentale du Canada, 2021.</a:t>
            </a:r>
          </a:p>
          <a:p>
            <a:pPr>
              <a:lnSpc>
                <a:spcPct val="107000"/>
              </a:lnSpc>
              <a:spcAft>
                <a:spcPts val="800"/>
              </a:spcAft>
            </a:pPr>
            <a:endParaRPr lang="en-CA" sz="12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1200" i="1" baseline="30000" dirty="0">
                <a:effectLst/>
                <a:latin typeface="Calibri" panose="020F0502020204030204" pitchFamily="34" charset="0"/>
                <a:ea typeface="Calibri" panose="020F0502020204030204" pitchFamily="34" charset="0"/>
                <a:cs typeface="Arial" panose="020B0604020202020204" pitchFamily="34" charset="0"/>
              </a:rPr>
              <a:t>iv </a:t>
            </a:r>
            <a:r>
              <a:rPr lang="en-US" sz="1200" i="1" dirty="0">
                <a:effectLst/>
                <a:latin typeface="Calibri" panose="020F0502020204030204" pitchFamily="34" charset="0"/>
                <a:ea typeface="Calibri" panose="020F0502020204030204" pitchFamily="34" charset="0"/>
                <a:cs typeface="Arial" panose="020B0604020202020204" pitchFamily="34" charset="0"/>
              </a:rPr>
              <a:t>Casselman, N., Wellness metrics in action, 18 </a:t>
            </a:r>
            <a:r>
              <a:rPr lang="en-US" sz="1200" i="1" dirty="0" err="1">
                <a:effectLst/>
                <a:latin typeface="Calibri" panose="020F0502020204030204" pitchFamily="34" charset="0"/>
                <a:ea typeface="Calibri" panose="020F0502020204030204" pitchFamily="34" charset="0"/>
                <a:cs typeface="Arial" panose="020B0604020202020204" pitchFamily="34" charset="0"/>
              </a:rPr>
              <a:t>juin</a:t>
            </a:r>
            <a:r>
              <a:rPr lang="en-US" sz="1200" i="1" dirty="0">
                <a:effectLst/>
                <a:latin typeface="Calibri" panose="020F0502020204030204" pitchFamily="34" charset="0"/>
                <a:ea typeface="Calibri" panose="020F0502020204030204" pitchFamily="34" charset="0"/>
                <a:cs typeface="Arial" panose="020B0604020202020204" pitchFamily="34" charset="0"/>
              </a:rPr>
              <a:t> 2013.</a:t>
            </a:r>
            <a:endParaRPr lang="en-CA" sz="12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57509280-419E-3A41-B59F-63A10673CEF9}" type="slidenum">
              <a:rPr lang="en-US" smtClean="0"/>
              <a:t>4</a:t>
            </a:fld>
            <a:endParaRPr lang="en-US"/>
          </a:p>
        </p:txBody>
      </p:sp>
    </p:spTree>
    <p:extLst>
      <p:ext uri="{BB962C8B-B14F-4D97-AF65-F5344CB8AC3E}">
        <p14:creationId xmlns:p14="http://schemas.microsoft.com/office/powerpoint/2010/main" val="28596544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fr-CA" sz="1200" b="1" dirty="0">
                <a:effectLst/>
                <a:latin typeface="Calibri" panose="020F0502020204030204" pitchFamily="34" charset="0"/>
                <a:ea typeface="Calibri" panose="020F0502020204030204" pitchFamily="34" charset="0"/>
                <a:cs typeface="Arial" panose="020B0604020202020204" pitchFamily="34" charset="0"/>
              </a:rPr>
              <a:t>Toute personne ayant un besoin devrait avoir accès à des soins de santé mentale de qualité</a:t>
            </a:r>
            <a:r>
              <a:rPr lang="fr-CA" sz="1200" dirty="0">
                <a:effectLst/>
                <a:latin typeface="Calibri" panose="020F0502020204030204" pitchFamily="34" charset="0"/>
                <a:ea typeface="Calibri" panose="020F0502020204030204" pitchFamily="34" charset="0"/>
                <a:cs typeface="Arial" panose="020B0604020202020204" pitchFamily="34" charset="0"/>
              </a:rPr>
              <a:t>, en toutes circonstances et peu importe sa situation géographique. </a:t>
            </a:r>
          </a:p>
          <a:p>
            <a:pPr>
              <a:lnSpc>
                <a:spcPct val="107000"/>
              </a:lnSpc>
              <a:spcAft>
                <a:spcPts val="800"/>
              </a:spcAft>
            </a:pPr>
            <a:endParaRPr lang="en-CA" sz="12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fr-CA" sz="1200" dirty="0">
                <a:effectLst/>
                <a:latin typeface="Calibri" panose="020F0502020204030204" pitchFamily="34" charset="0"/>
                <a:ea typeface="Calibri" panose="020F0502020204030204" pitchFamily="34" charset="0"/>
                <a:cs typeface="Arial" panose="020B0604020202020204" pitchFamily="34" charset="0"/>
              </a:rPr>
              <a:t>Le bien-être et la santé mentale des travailleurs de la santé peuvent avoir une incidence majeure sur la qualité des soins qu’ils (et leur établissement) prodiguent. D’autres disparités peuvent résulter du fait que les soins de santé mentale sont offerts dans un éventail d’établissements différents par plusieurs types de professionnels faisant appel à une multitude de modalités de traitement. </a:t>
            </a:r>
          </a:p>
          <a:p>
            <a:pPr>
              <a:lnSpc>
                <a:spcPct val="107000"/>
              </a:lnSpc>
              <a:spcAft>
                <a:spcPts val="800"/>
              </a:spcAft>
            </a:pPr>
            <a:endParaRPr lang="en-CA" sz="12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fr-CA" sz="1200" dirty="0">
                <a:effectLst/>
                <a:latin typeface="Calibri" panose="020F0502020204030204" pitchFamily="34" charset="0"/>
                <a:ea typeface="Calibri" panose="020F0502020204030204" pitchFamily="34" charset="0"/>
                <a:cs typeface="Arial" panose="020B0604020202020204" pitchFamily="34" charset="0"/>
              </a:rPr>
              <a:t>L’accessibilité, la disponibilité et la qualité des soins ne sont pas constantes d’une région à l’autre. Et les régions rurales sont particulièrement défavorisées à cet égard.</a:t>
            </a:r>
          </a:p>
          <a:p>
            <a:pPr>
              <a:lnSpc>
                <a:spcPct val="107000"/>
              </a:lnSpc>
              <a:spcAft>
                <a:spcPts val="800"/>
              </a:spcAft>
            </a:pPr>
            <a:endParaRPr lang="en-CA" sz="12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fr-CA" sz="1200" dirty="0">
                <a:effectLst/>
                <a:latin typeface="Calibri" panose="020F0502020204030204" pitchFamily="34" charset="0"/>
                <a:ea typeface="Calibri" panose="020F0502020204030204" pitchFamily="34" charset="0"/>
                <a:cs typeface="Arial" panose="020B0604020202020204" pitchFamily="34" charset="0"/>
              </a:rPr>
              <a:t>Donc, comment pouvons-nous améliorer la santé mentale à l’intérieur des établissements de soins de santé, en améliorant du même coup la qualité des soins qui sont prodigués à la population canadienne?</a:t>
            </a:r>
          </a:p>
          <a:p>
            <a:pPr>
              <a:lnSpc>
                <a:spcPct val="107000"/>
              </a:lnSpc>
              <a:spcAft>
                <a:spcPts val="800"/>
              </a:spcAft>
            </a:pPr>
            <a:endParaRPr lang="en-CA" sz="12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fr-CA" sz="1200" dirty="0">
                <a:effectLst/>
                <a:latin typeface="Calibri" panose="020F0502020204030204" pitchFamily="34" charset="0"/>
                <a:ea typeface="Calibri" panose="020F0502020204030204" pitchFamily="34" charset="0"/>
                <a:cs typeface="Arial" panose="020B0604020202020204" pitchFamily="34" charset="0"/>
              </a:rPr>
              <a:t>C’est la question que le Réseau de soins de santé mentale de qualité s’est posée.</a:t>
            </a:r>
            <a:endParaRPr lang="en-CA" sz="12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57509280-419E-3A41-B59F-63A10673CEF9}" type="slidenum">
              <a:rPr lang="en-US" smtClean="0"/>
              <a:t>5</a:t>
            </a:fld>
            <a:endParaRPr lang="en-US"/>
          </a:p>
        </p:txBody>
      </p:sp>
    </p:spTree>
    <p:extLst>
      <p:ext uri="{BB962C8B-B14F-4D97-AF65-F5344CB8AC3E}">
        <p14:creationId xmlns:p14="http://schemas.microsoft.com/office/powerpoint/2010/main" val="23574601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fr-CA" sz="1200" dirty="0">
                <a:effectLst/>
                <a:latin typeface="Calibri" panose="020F0502020204030204" pitchFamily="34" charset="0"/>
                <a:ea typeface="Calibri" panose="020F0502020204030204" pitchFamily="34" charset="0"/>
                <a:cs typeface="Arial" panose="020B0604020202020204" pitchFamily="34" charset="0"/>
              </a:rPr>
              <a:t>L’origine du Réseau de soins de santé mentale de qualité remonte au </a:t>
            </a:r>
            <a:r>
              <a:rPr lang="fr-CA" sz="1200" b="1" dirty="0">
                <a:effectLst/>
                <a:latin typeface="Calibri" panose="020F0502020204030204" pitchFamily="34" charset="0"/>
                <a:ea typeface="Calibri" panose="020F0502020204030204" pitchFamily="34" charset="0"/>
                <a:cs typeface="Arial" panose="020B0604020202020204" pitchFamily="34" charset="0"/>
              </a:rPr>
              <a:t>Collectif « La santé d’abord »</a:t>
            </a:r>
            <a:r>
              <a:rPr lang="fr-CA" sz="1200" dirty="0">
                <a:effectLst/>
                <a:latin typeface="Calibri" panose="020F0502020204030204" pitchFamily="34" charset="0"/>
                <a:ea typeface="Calibri" panose="020F0502020204030204" pitchFamily="34" charset="0"/>
                <a:cs typeface="Arial" panose="020B0604020202020204" pitchFamily="34" charset="0"/>
              </a:rPr>
              <a:t>, codirigé par </a:t>
            </a:r>
            <a:r>
              <a:rPr lang="fr-CA" sz="1200" dirty="0" err="1">
                <a:effectLst/>
                <a:latin typeface="Calibri" panose="020F0502020204030204" pitchFamily="34" charset="0"/>
                <a:ea typeface="Calibri" panose="020F0502020204030204" pitchFamily="34" charset="0"/>
                <a:cs typeface="Arial" panose="020B0604020202020204" pitchFamily="34" charset="0"/>
              </a:rPr>
              <a:t>SoinsSanté</a:t>
            </a:r>
            <a:r>
              <a:rPr lang="fr-CA" sz="1200" i="1" dirty="0" err="1">
                <a:effectLst/>
                <a:latin typeface="Calibri" panose="020F0502020204030204" pitchFamily="34" charset="0"/>
                <a:ea typeface="Calibri" panose="020F0502020204030204" pitchFamily="34" charset="0"/>
                <a:cs typeface="Arial" panose="020B0604020202020204" pitchFamily="34" charset="0"/>
              </a:rPr>
              <a:t>CAN</a:t>
            </a:r>
            <a:r>
              <a:rPr lang="fr-CA" sz="1200" dirty="0">
                <a:effectLst/>
                <a:latin typeface="Calibri" panose="020F0502020204030204" pitchFamily="34" charset="0"/>
                <a:ea typeface="Calibri" panose="020F0502020204030204" pitchFamily="34" charset="0"/>
                <a:cs typeface="Arial" panose="020B0604020202020204" pitchFamily="34" charset="0"/>
              </a:rPr>
              <a:t> et la Commission de la santé mentale du Canada (CSMC). </a:t>
            </a:r>
          </a:p>
          <a:p>
            <a:pPr>
              <a:lnSpc>
                <a:spcPct val="107000"/>
              </a:lnSpc>
              <a:spcAft>
                <a:spcPts val="800"/>
              </a:spcAft>
            </a:pPr>
            <a:endParaRPr lang="en-CA" sz="12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fr-CA" sz="1200" dirty="0">
                <a:effectLst/>
                <a:latin typeface="Calibri" panose="020F0502020204030204" pitchFamily="34" charset="0"/>
                <a:ea typeface="Calibri" panose="020F0502020204030204" pitchFamily="34" charset="0"/>
                <a:cs typeface="Arial" panose="020B0604020202020204" pitchFamily="34" charset="0"/>
              </a:rPr>
              <a:t>Le principal objectif du Collectif, qui était formé de représentants de plus d’une vingtaine d’organisations de soins de santé, était que </a:t>
            </a:r>
            <a:r>
              <a:rPr lang="fr-CA" sz="1200" b="1" dirty="0">
                <a:effectLst/>
                <a:latin typeface="Calibri" panose="020F0502020204030204" pitchFamily="34" charset="0"/>
                <a:ea typeface="Calibri" panose="020F0502020204030204" pitchFamily="34" charset="0"/>
                <a:cs typeface="Arial" panose="020B0604020202020204" pitchFamily="34" charset="0"/>
              </a:rPr>
              <a:t>les</a:t>
            </a:r>
            <a:r>
              <a:rPr lang="fr-CA" sz="1200" dirty="0">
                <a:effectLst/>
                <a:latin typeface="Calibri" panose="020F0502020204030204" pitchFamily="34" charset="0"/>
                <a:ea typeface="Calibri" panose="020F0502020204030204" pitchFamily="34" charset="0"/>
                <a:cs typeface="Arial" panose="020B0604020202020204" pitchFamily="34" charset="0"/>
              </a:rPr>
              <a:t> </a:t>
            </a:r>
            <a:r>
              <a:rPr lang="fr-CA" sz="1200" b="1" dirty="0">
                <a:effectLst/>
                <a:latin typeface="Calibri" panose="020F0502020204030204" pitchFamily="34" charset="0"/>
                <a:ea typeface="Calibri" panose="020F0502020204030204" pitchFamily="34" charset="0"/>
                <a:cs typeface="Arial" panose="020B0604020202020204" pitchFamily="34" charset="0"/>
              </a:rPr>
              <a:t>milieux de travail dans le domaine de la santé deviennent des chefs de file et des modèles d’environnements sains et sécuritaires sur le plan psychologique pour tous les habitants du Canada</a:t>
            </a:r>
            <a:r>
              <a:rPr lang="fr-CA" sz="1200" dirty="0">
                <a:effectLst/>
                <a:latin typeface="Calibri" panose="020F0502020204030204" pitchFamily="34" charset="0"/>
                <a:ea typeface="Calibri" panose="020F0502020204030204" pitchFamily="34" charset="0"/>
                <a:cs typeface="Arial" panose="020B0604020202020204" pitchFamily="34" charset="0"/>
              </a:rPr>
              <a:t>. Le Collectif a joué un rôle central dans l’intérêt grandissant accordé à la santé mentale en milieu de travail. Il a aussi soutenu ardemment la mise en œuvre de la </a:t>
            </a:r>
            <a:r>
              <a:rPr lang="fr-CA" sz="1200" i="1" dirty="0">
                <a:effectLst/>
                <a:latin typeface="Calibri" panose="020F0502020204030204" pitchFamily="34" charset="0"/>
                <a:ea typeface="Calibri" panose="020F0502020204030204" pitchFamily="34" charset="0"/>
                <a:cs typeface="Arial" panose="020B0604020202020204" pitchFamily="34" charset="0"/>
              </a:rPr>
              <a:t>Norme nationale du Canada sur la santé et la sécurité psychologiques en milieu de travail</a:t>
            </a:r>
            <a:r>
              <a:rPr lang="fr-CA" sz="1200" dirty="0">
                <a:effectLst/>
                <a:latin typeface="Calibri" panose="020F0502020204030204" pitchFamily="34" charset="0"/>
                <a:ea typeface="Calibri" panose="020F0502020204030204" pitchFamily="34" charset="0"/>
                <a:cs typeface="Arial" panose="020B0604020202020204" pitchFamily="34" charset="0"/>
              </a:rPr>
              <a:t>. </a:t>
            </a:r>
          </a:p>
          <a:p>
            <a:pPr>
              <a:lnSpc>
                <a:spcPct val="107000"/>
              </a:lnSpc>
              <a:spcAft>
                <a:spcPts val="800"/>
              </a:spcAft>
            </a:pPr>
            <a:endParaRPr lang="en-CA" sz="12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fr-CA" sz="1200" dirty="0">
                <a:effectLst/>
                <a:latin typeface="Calibri" panose="020F0502020204030204" pitchFamily="34" charset="0"/>
                <a:ea typeface="Calibri" panose="020F0502020204030204" pitchFamily="34" charset="0"/>
                <a:cs typeface="Arial" panose="020B0604020202020204" pitchFamily="34" charset="0"/>
              </a:rPr>
              <a:t>Forts des succès du Collectif, </a:t>
            </a:r>
            <a:r>
              <a:rPr lang="fr-CA" sz="1200" dirty="0" err="1">
                <a:effectLst/>
                <a:latin typeface="Calibri" panose="020F0502020204030204" pitchFamily="34" charset="0"/>
                <a:ea typeface="Calibri" panose="020F0502020204030204" pitchFamily="34" charset="0"/>
                <a:cs typeface="Arial" panose="020B0604020202020204" pitchFamily="34" charset="0"/>
              </a:rPr>
              <a:t>SoinsSanté</a:t>
            </a:r>
            <a:r>
              <a:rPr lang="fr-CA" sz="1200" i="1" dirty="0" err="1">
                <a:effectLst/>
                <a:latin typeface="Calibri" panose="020F0502020204030204" pitchFamily="34" charset="0"/>
                <a:ea typeface="Calibri" panose="020F0502020204030204" pitchFamily="34" charset="0"/>
                <a:cs typeface="Arial" panose="020B0604020202020204" pitchFamily="34" charset="0"/>
              </a:rPr>
              <a:t>CAN</a:t>
            </a:r>
            <a:r>
              <a:rPr lang="fr-CA" sz="1200" dirty="0">
                <a:effectLst/>
                <a:latin typeface="Calibri" panose="020F0502020204030204" pitchFamily="34" charset="0"/>
                <a:ea typeface="Calibri" panose="020F0502020204030204" pitchFamily="34" charset="0"/>
                <a:cs typeface="Arial" panose="020B0604020202020204" pitchFamily="34" charset="0"/>
              </a:rPr>
              <a:t> et la CSMC codirigent aujourd’hui le Réseau de soins de santé mentale de qualité, lequel réunit des chefs de file du secteur de la santé de tout le pays dans le but d’éliminer les obstacles qui entravent l’accès à des services de santé mentale de qualité. Les efforts du Réseau visent à </a:t>
            </a:r>
            <a:r>
              <a:rPr lang="fr-CA" sz="1200" b="1" dirty="0">
                <a:effectLst/>
                <a:latin typeface="Calibri" panose="020F0502020204030204" pitchFamily="34" charset="0"/>
                <a:ea typeface="Calibri" panose="020F0502020204030204" pitchFamily="34" charset="0"/>
                <a:cs typeface="Arial" panose="020B0604020202020204" pitchFamily="34" charset="0"/>
              </a:rPr>
              <a:t>enrayer la stigmatisation structurelle, à promouvoir les pratiques axées sur le rétablissement et à améliorer l’accès à des soins de santé mentale de qualité</a:t>
            </a:r>
            <a:r>
              <a:rPr lang="fr-CA" sz="1200" dirty="0">
                <a:effectLst/>
                <a:latin typeface="Calibri" panose="020F0502020204030204" pitchFamily="34" charset="0"/>
                <a:ea typeface="Calibri" panose="020F0502020204030204" pitchFamily="34" charset="0"/>
                <a:cs typeface="Arial" panose="020B0604020202020204" pitchFamily="34" charset="0"/>
              </a:rPr>
              <a:t>.</a:t>
            </a:r>
          </a:p>
          <a:p>
            <a:pPr>
              <a:lnSpc>
                <a:spcPct val="107000"/>
              </a:lnSpc>
              <a:spcAft>
                <a:spcPts val="800"/>
              </a:spcAft>
            </a:pPr>
            <a:endParaRPr lang="fr-CA" sz="12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fr-CA" sz="1200" dirty="0">
                <a:effectLst/>
                <a:latin typeface="Calibri" panose="020F0502020204030204" pitchFamily="34" charset="0"/>
                <a:ea typeface="Calibri" panose="020F0502020204030204" pitchFamily="34" charset="0"/>
                <a:cs typeface="Arial" panose="020B0604020202020204" pitchFamily="34" charset="0"/>
              </a:rPr>
              <a:t>L’une de ses initiatives phares est la création du </a:t>
            </a:r>
            <a:r>
              <a:rPr lang="fr-CA" sz="1200" b="1" dirty="0">
                <a:effectLst/>
                <a:latin typeface="Calibri" panose="020F0502020204030204" pitchFamily="34" charset="0"/>
                <a:ea typeface="Calibri" panose="020F0502020204030204" pitchFamily="34" charset="0"/>
                <a:cs typeface="Arial" panose="020B0604020202020204" pitchFamily="34" charset="0"/>
              </a:rPr>
              <a:t>Cadre de soins de santé mentale de qualité</a:t>
            </a:r>
            <a:r>
              <a:rPr lang="fr-CA" sz="1200" dirty="0">
                <a:effectLst/>
                <a:latin typeface="Calibri" panose="020F0502020204030204" pitchFamily="34" charset="0"/>
                <a:ea typeface="Calibri" panose="020F0502020204030204" pitchFamily="34" charset="0"/>
                <a:cs typeface="Arial" panose="020B0604020202020204" pitchFamily="34" charset="0"/>
              </a:rPr>
              <a:t>, qui définit les soins de santé mentale de qualité et qui détermine les dimensions essentielles qui caractérisent ces soins.</a:t>
            </a:r>
            <a:endParaRPr lang="en-CA" sz="12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endParaRPr lang="fr-CA" sz="12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57509280-419E-3A41-B59F-63A10673CEF9}" type="slidenum">
              <a:rPr lang="en-US" smtClean="0"/>
              <a:t>7</a:t>
            </a:fld>
            <a:endParaRPr lang="en-US"/>
          </a:p>
        </p:txBody>
      </p:sp>
    </p:spTree>
    <p:extLst>
      <p:ext uri="{BB962C8B-B14F-4D97-AF65-F5344CB8AC3E}">
        <p14:creationId xmlns:p14="http://schemas.microsoft.com/office/powerpoint/2010/main" val="23625222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fr-CA" sz="1200" dirty="0">
                <a:effectLst/>
                <a:latin typeface="Calibri" panose="020F0502020204030204" pitchFamily="34" charset="0"/>
                <a:ea typeface="Calibri" panose="020F0502020204030204" pitchFamily="34" charset="0"/>
                <a:cs typeface="Arial" panose="020B0604020202020204" pitchFamily="34" charset="0"/>
              </a:rPr>
              <a:t>Avant d’entreprendre la conception de ce cadre, le Réseau a dû trouver une définition des « soins de santé mentale de qualité » sur laquelle il pourrait s’appuyer. </a:t>
            </a:r>
          </a:p>
          <a:p>
            <a:pPr>
              <a:lnSpc>
                <a:spcPct val="107000"/>
              </a:lnSpc>
              <a:spcAft>
                <a:spcPts val="800"/>
              </a:spcAft>
            </a:pPr>
            <a:endParaRPr lang="en-CA" sz="12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fr-CA" sz="1200" dirty="0">
                <a:effectLst/>
                <a:latin typeface="Calibri" panose="020F0502020204030204" pitchFamily="34" charset="0"/>
                <a:ea typeface="Calibri" panose="020F0502020204030204" pitchFamily="34" charset="0"/>
                <a:cs typeface="Arial" panose="020B0604020202020204" pitchFamily="34" charset="0"/>
              </a:rPr>
              <a:t>Il n’a pas été facile de formuler une définition fonctionnelle parce que tant « qualité » que « santé mentale » prennent des sens totalement différents, selon l’interprétation que différentes personnes en font. </a:t>
            </a:r>
          </a:p>
          <a:p>
            <a:pPr>
              <a:lnSpc>
                <a:spcPct val="107000"/>
              </a:lnSpc>
              <a:spcAft>
                <a:spcPts val="800"/>
              </a:spcAft>
            </a:pPr>
            <a:endParaRPr lang="en-CA" sz="12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fr-CA" sz="1200" dirty="0">
                <a:effectLst/>
                <a:latin typeface="Calibri" panose="020F0502020204030204" pitchFamily="34" charset="0"/>
                <a:ea typeface="Calibri" panose="020F0502020204030204" pitchFamily="34" charset="0"/>
                <a:cs typeface="Arial" panose="020B0604020202020204" pitchFamily="34" charset="0"/>
              </a:rPr>
              <a:t>En consultation avec des professionnels de la santé et des personnes ayant un savoir expérientiel passé et présent (des patients et des proches aidants), le Réseau est parvenu à la définition suivante : </a:t>
            </a:r>
          </a:p>
          <a:p>
            <a:pPr>
              <a:lnSpc>
                <a:spcPct val="107000"/>
              </a:lnSpc>
              <a:spcAft>
                <a:spcPts val="800"/>
              </a:spcAft>
            </a:pPr>
            <a:endParaRPr lang="en-CA" sz="12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fr-CA" sz="1200" dirty="0">
                <a:effectLst/>
                <a:latin typeface="Calibri" panose="020F0502020204030204" pitchFamily="34" charset="0"/>
                <a:ea typeface="Calibri" panose="020F0502020204030204" pitchFamily="34" charset="0"/>
                <a:cs typeface="Arial" panose="020B0604020202020204" pitchFamily="34" charset="0"/>
              </a:rPr>
              <a:t>« Des soins de santé mentale de qualité sont </a:t>
            </a:r>
            <a:r>
              <a:rPr lang="fr-CA" sz="1200" b="1" dirty="0">
                <a:effectLst/>
                <a:latin typeface="Calibri" panose="020F0502020204030204" pitchFamily="34" charset="0"/>
                <a:ea typeface="Calibri" panose="020F0502020204030204" pitchFamily="34" charset="0"/>
                <a:cs typeface="Arial" panose="020B0604020202020204" pitchFamily="34" charset="0"/>
              </a:rPr>
              <a:t>accessibles</a:t>
            </a:r>
            <a:r>
              <a:rPr lang="fr-CA" sz="1200" dirty="0">
                <a:effectLst/>
                <a:latin typeface="Calibri" panose="020F0502020204030204" pitchFamily="34" charset="0"/>
                <a:ea typeface="Calibri" panose="020F0502020204030204" pitchFamily="34" charset="0"/>
                <a:cs typeface="Arial" panose="020B0604020202020204" pitchFamily="34" charset="0"/>
              </a:rPr>
              <a:t>, </a:t>
            </a:r>
            <a:r>
              <a:rPr lang="fr-CA" sz="1200" b="1" dirty="0">
                <a:effectLst/>
                <a:latin typeface="Calibri" panose="020F0502020204030204" pitchFamily="34" charset="0"/>
                <a:ea typeface="Calibri" panose="020F0502020204030204" pitchFamily="34" charset="0"/>
                <a:cs typeface="Arial" panose="020B0604020202020204" pitchFamily="34" charset="0"/>
              </a:rPr>
              <a:t>appropriés</a:t>
            </a:r>
            <a:r>
              <a:rPr lang="fr-CA" sz="1200" dirty="0">
                <a:effectLst/>
                <a:latin typeface="Calibri" panose="020F0502020204030204" pitchFamily="34" charset="0"/>
                <a:ea typeface="Calibri" panose="020F0502020204030204" pitchFamily="34" charset="0"/>
                <a:cs typeface="Arial" panose="020B0604020202020204" pitchFamily="34" charset="0"/>
              </a:rPr>
              <a:t>, </a:t>
            </a:r>
            <a:r>
              <a:rPr lang="fr-CA" sz="1200" b="1" dirty="0">
                <a:effectLst/>
                <a:latin typeface="Calibri" panose="020F0502020204030204" pitchFamily="34" charset="0"/>
                <a:ea typeface="Calibri" panose="020F0502020204030204" pitchFamily="34" charset="0"/>
                <a:cs typeface="Arial" panose="020B0604020202020204" pitchFamily="34" charset="0"/>
              </a:rPr>
              <a:t>intégrés</a:t>
            </a:r>
            <a:r>
              <a:rPr lang="fr-CA" sz="1200" dirty="0">
                <a:effectLst/>
                <a:latin typeface="Calibri" panose="020F0502020204030204" pitchFamily="34" charset="0"/>
                <a:ea typeface="Calibri" panose="020F0502020204030204" pitchFamily="34" charset="0"/>
                <a:cs typeface="Arial" panose="020B0604020202020204" pitchFamily="34" charset="0"/>
              </a:rPr>
              <a:t>, axés sur la personne, </a:t>
            </a:r>
            <a:r>
              <a:rPr lang="fr-CA" sz="1200" b="1" dirty="0">
                <a:effectLst/>
                <a:latin typeface="Calibri" panose="020F0502020204030204" pitchFamily="34" charset="0"/>
                <a:ea typeface="Calibri" panose="020F0502020204030204" pitchFamily="34" charset="0"/>
                <a:cs typeface="Arial" panose="020B0604020202020204" pitchFamily="34" charset="0"/>
              </a:rPr>
              <a:t>axés sur le rétablissement</a:t>
            </a:r>
            <a:r>
              <a:rPr lang="fr-CA" sz="1200" dirty="0">
                <a:effectLst/>
                <a:latin typeface="Calibri" panose="020F0502020204030204" pitchFamily="34" charset="0"/>
                <a:ea typeface="Calibri" panose="020F0502020204030204" pitchFamily="34" charset="0"/>
                <a:cs typeface="Arial" panose="020B0604020202020204" pitchFamily="34" charset="0"/>
              </a:rPr>
              <a:t>, </a:t>
            </a:r>
            <a:r>
              <a:rPr lang="fr-CA" sz="1200" b="1" dirty="0">
                <a:effectLst/>
                <a:latin typeface="Calibri" panose="020F0502020204030204" pitchFamily="34" charset="0"/>
                <a:ea typeface="Calibri" panose="020F0502020204030204" pitchFamily="34" charset="0"/>
                <a:cs typeface="Arial" panose="020B0604020202020204" pitchFamily="34" charset="0"/>
              </a:rPr>
              <a:t>sécuritaires</a:t>
            </a:r>
            <a:r>
              <a:rPr lang="fr-CA" sz="1200" dirty="0">
                <a:effectLst/>
                <a:latin typeface="Calibri" panose="020F0502020204030204" pitchFamily="34" charset="0"/>
                <a:ea typeface="Calibri" panose="020F0502020204030204" pitchFamily="34" charset="0"/>
                <a:cs typeface="Arial" panose="020B0604020202020204" pitchFamily="34" charset="0"/>
              </a:rPr>
              <a:t>, </a:t>
            </a:r>
            <a:r>
              <a:rPr lang="fr-CA" sz="1200" b="1" dirty="0">
                <a:effectLst/>
                <a:latin typeface="Calibri" panose="020F0502020204030204" pitchFamily="34" charset="0"/>
                <a:ea typeface="Calibri" panose="020F0502020204030204" pitchFamily="34" charset="0"/>
                <a:cs typeface="Arial" panose="020B0604020202020204" pitchFamily="34" charset="0"/>
              </a:rPr>
              <a:t>exempts de stigmatisation</a:t>
            </a:r>
            <a:r>
              <a:rPr lang="fr-CA" sz="1200" dirty="0">
                <a:effectLst/>
                <a:latin typeface="Calibri" panose="020F0502020204030204" pitchFamily="34" charset="0"/>
                <a:ea typeface="Calibri" panose="020F0502020204030204" pitchFamily="34" charset="0"/>
                <a:cs typeface="Arial" panose="020B0604020202020204" pitchFamily="34" charset="0"/>
              </a:rPr>
              <a:t>, </a:t>
            </a:r>
            <a:r>
              <a:rPr lang="fr-CA" sz="1200" b="1" dirty="0">
                <a:effectLst/>
                <a:latin typeface="Calibri" panose="020F0502020204030204" pitchFamily="34" charset="0"/>
                <a:ea typeface="Calibri" panose="020F0502020204030204" pitchFamily="34" charset="0"/>
                <a:cs typeface="Arial" panose="020B0604020202020204" pitchFamily="34" charset="0"/>
              </a:rPr>
              <a:t>inclusifs</a:t>
            </a:r>
            <a:r>
              <a:rPr lang="fr-CA" sz="1200" dirty="0">
                <a:effectLst/>
                <a:latin typeface="Calibri" panose="020F0502020204030204" pitchFamily="34" charset="0"/>
                <a:ea typeface="Calibri" panose="020F0502020204030204" pitchFamily="34" charset="0"/>
                <a:cs typeface="Arial" panose="020B0604020202020204" pitchFamily="34" charset="0"/>
              </a:rPr>
              <a:t> et </a:t>
            </a:r>
            <a:r>
              <a:rPr lang="fr-CA" sz="1200" b="1" dirty="0">
                <a:effectLst/>
                <a:latin typeface="Calibri" panose="020F0502020204030204" pitchFamily="34" charset="0"/>
                <a:ea typeface="Calibri" panose="020F0502020204030204" pitchFamily="34" charset="0"/>
                <a:cs typeface="Arial" panose="020B0604020202020204" pitchFamily="34" charset="0"/>
              </a:rPr>
              <a:t>tiennent compte des traumatismes.</a:t>
            </a:r>
            <a:r>
              <a:rPr lang="fr-CA" sz="1200" dirty="0">
                <a:effectLst/>
                <a:latin typeface="Calibri" panose="020F0502020204030204" pitchFamily="34" charset="0"/>
                <a:ea typeface="Calibri" panose="020F0502020204030204" pitchFamily="34" charset="0"/>
                <a:cs typeface="Arial" panose="020B0604020202020204" pitchFamily="34" charset="0"/>
              </a:rPr>
              <a:t> Ils favorisent l’</a:t>
            </a:r>
            <a:r>
              <a:rPr lang="fr-CA" sz="1200" b="1" dirty="0">
                <a:effectLst/>
                <a:latin typeface="Calibri" panose="020F0502020204030204" pitchFamily="34" charset="0"/>
                <a:ea typeface="Calibri" panose="020F0502020204030204" pitchFamily="34" charset="0"/>
                <a:cs typeface="Arial" panose="020B0604020202020204" pitchFamily="34" charset="0"/>
              </a:rPr>
              <a:t>apprentissage et l’amélioration </a:t>
            </a:r>
            <a:r>
              <a:rPr lang="fr-CA" sz="1200" dirty="0">
                <a:effectLst/>
                <a:latin typeface="Calibri" panose="020F0502020204030204" pitchFamily="34" charset="0"/>
                <a:ea typeface="Calibri" panose="020F0502020204030204" pitchFamily="34" charset="0"/>
                <a:cs typeface="Arial" panose="020B0604020202020204" pitchFamily="34" charset="0"/>
              </a:rPr>
              <a:t>et garantissent aux prestataires de soins de santé un </a:t>
            </a:r>
            <a:r>
              <a:rPr lang="fr-CA" sz="1200" b="1" dirty="0">
                <a:effectLst/>
                <a:latin typeface="Calibri" panose="020F0502020204030204" pitchFamily="34" charset="0"/>
                <a:ea typeface="Calibri" panose="020F0502020204030204" pitchFamily="34" charset="0"/>
                <a:cs typeface="Arial" panose="020B0604020202020204" pitchFamily="34" charset="0"/>
              </a:rPr>
              <a:t>environnement de travail sécuritaire et confortable</a:t>
            </a:r>
            <a:r>
              <a:rPr lang="fr-CA" sz="1200" dirty="0">
                <a:effectLst/>
                <a:latin typeface="Calibri" panose="020F0502020204030204" pitchFamily="34" charset="0"/>
                <a:ea typeface="Calibri" panose="020F0502020204030204" pitchFamily="34" charset="0"/>
                <a:cs typeface="Arial" panose="020B0604020202020204" pitchFamily="34" charset="0"/>
              </a:rPr>
              <a:t>. »</a:t>
            </a:r>
          </a:p>
          <a:p>
            <a:pPr>
              <a:lnSpc>
                <a:spcPct val="107000"/>
              </a:lnSpc>
              <a:spcAft>
                <a:spcPts val="800"/>
              </a:spcAft>
            </a:pPr>
            <a:endParaRPr lang="en-CA" sz="12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fr-CA" sz="1200" dirty="0">
                <a:effectLst/>
                <a:latin typeface="Calibri" panose="020F0502020204030204" pitchFamily="34" charset="0"/>
                <a:ea typeface="Calibri" panose="020F0502020204030204" pitchFamily="34" charset="0"/>
                <a:cs typeface="Arial" panose="020B0604020202020204" pitchFamily="34" charset="0"/>
              </a:rPr>
              <a:t>Cette définition constitue le fondement du Cadre de soins de santé mentale de qualité.</a:t>
            </a:r>
            <a:endParaRPr lang="en-CA" sz="12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57509280-419E-3A41-B59F-63A10673CEF9}" type="slidenum">
              <a:rPr lang="en-US" smtClean="0"/>
              <a:t>8</a:t>
            </a:fld>
            <a:endParaRPr lang="en-US"/>
          </a:p>
        </p:txBody>
      </p:sp>
    </p:spTree>
    <p:extLst>
      <p:ext uri="{BB962C8B-B14F-4D97-AF65-F5344CB8AC3E}">
        <p14:creationId xmlns:p14="http://schemas.microsoft.com/office/powerpoint/2010/main" val="4168079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fr-CA" sz="1200" dirty="0">
                <a:effectLst/>
                <a:latin typeface="Calibri" panose="020F0502020204030204" pitchFamily="34" charset="0"/>
                <a:ea typeface="Calibri" panose="020F0502020204030204" pitchFamily="34" charset="0"/>
                <a:cs typeface="Arial" panose="020B0604020202020204" pitchFamily="34" charset="0"/>
              </a:rPr>
              <a:t>La création du Cadre est l’une des initiatives maîtresses du Réseau.</a:t>
            </a:r>
          </a:p>
          <a:p>
            <a:pPr>
              <a:lnSpc>
                <a:spcPct val="107000"/>
              </a:lnSpc>
              <a:spcAft>
                <a:spcPts val="800"/>
              </a:spcAft>
            </a:pPr>
            <a:endParaRPr lang="en-CA" sz="12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fr-CA" sz="1200" dirty="0">
                <a:effectLst/>
                <a:latin typeface="Calibri" panose="020F0502020204030204" pitchFamily="34" charset="0"/>
                <a:ea typeface="Calibri" panose="020F0502020204030204" pitchFamily="34" charset="0"/>
                <a:cs typeface="Arial" panose="020B0604020202020204" pitchFamily="34" charset="0"/>
              </a:rPr>
              <a:t>Son travail a commencé par une </a:t>
            </a:r>
            <a:r>
              <a:rPr lang="fr-CA" sz="1200" b="1" dirty="0">
                <a:effectLst/>
                <a:latin typeface="Calibri" panose="020F0502020204030204" pitchFamily="34" charset="0"/>
                <a:ea typeface="Calibri" panose="020F0502020204030204" pitchFamily="34" charset="0"/>
                <a:cs typeface="Arial" panose="020B0604020202020204" pitchFamily="34" charset="0"/>
              </a:rPr>
              <a:t>analyse du milieu</a:t>
            </a:r>
            <a:r>
              <a:rPr lang="fr-CA" sz="1200" dirty="0">
                <a:effectLst/>
                <a:latin typeface="Calibri" panose="020F0502020204030204" pitchFamily="34" charset="0"/>
                <a:ea typeface="Calibri" panose="020F0502020204030204" pitchFamily="34" charset="0"/>
                <a:cs typeface="Arial" panose="020B0604020202020204" pitchFamily="34" charset="0"/>
              </a:rPr>
              <a:t> afin d’étudier les cadres provinciaux, territoriaux, nationaux et internationaux existants. </a:t>
            </a:r>
            <a:r>
              <a:rPr lang="fr-CA" sz="1200" b="1" dirty="0">
                <a:effectLst/>
                <a:latin typeface="Calibri" panose="020F0502020204030204" pitchFamily="34" charset="0"/>
                <a:ea typeface="Calibri" panose="020F0502020204030204" pitchFamily="34" charset="0"/>
                <a:cs typeface="Arial" panose="020B0604020202020204" pitchFamily="34" charset="0"/>
              </a:rPr>
              <a:t>Quatorze cadres</a:t>
            </a:r>
            <a:r>
              <a:rPr lang="fr-CA" sz="1200" dirty="0">
                <a:effectLst/>
                <a:latin typeface="Calibri" panose="020F0502020204030204" pitchFamily="34" charset="0"/>
                <a:ea typeface="Calibri" panose="020F0502020204030204" pitchFamily="34" charset="0"/>
                <a:cs typeface="Arial" panose="020B0604020202020204" pitchFamily="34" charset="0"/>
              </a:rPr>
              <a:t> ont ainsi été retenus et examinés de plus près.</a:t>
            </a:r>
          </a:p>
          <a:p>
            <a:pPr>
              <a:lnSpc>
                <a:spcPct val="107000"/>
              </a:lnSpc>
              <a:spcAft>
                <a:spcPts val="800"/>
              </a:spcAft>
            </a:pPr>
            <a:endParaRPr lang="en-CA" sz="12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fr-CA" sz="1200" dirty="0">
                <a:effectLst/>
                <a:latin typeface="Calibri" panose="020F0502020204030204" pitchFamily="34" charset="0"/>
                <a:ea typeface="Calibri" panose="020F0502020204030204" pitchFamily="34" charset="0"/>
                <a:cs typeface="Arial" panose="020B0604020202020204" pitchFamily="34" charset="0"/>
              </a:rPr>
              <a:t>À l’étape suivante, </a:t>
            </a:r>
            <a:r>
              <a:rPr lang="fr-CA" sz="1200" b="1" dirty="0">
                <a:effectLst/>
                <a:latin typeface="Calibri" panose="020F0502020204030204" pitchFamily="34" charset="0"/>
                <a:ea typeface="Calibri" panose="020F0502020204030204" pitchFamily="34" charset="0"/>
                <a:cs typeface="Arial" panose="020B0604020202020204" pitchFamily="34" charset="0"/>
              </a:rPr>
              <a:t>20 répondants clés ont été interrogés</a:t>
            </a:r>
            <a:r>
              <a:rPr lang="fr-CA" sz="1200" dirty="0">
                <a:effectLst/>
                <a:latin typeface="Calibri" panose="020F0502020204030204" pitchFamily="34" charset="0"/>
                <a:ea typeface="Calibri" panose="020F0502020204030204" pitchFamily="34" charset="0"/>
                <a:cs typeface="Arial" panose="020B0604020202020204" pitchFamily="34" charset="0"/>
              </a:rPr>
              <a:t>, notamment des professionnels de la santé de partout au pays ayant de l’expérience dans les soins de santé mentale. Les répondants étaient invités à répondre à quatre questions principales :</a:t>
            </a:r>
          </a:p>
          <a:p>
            <a:pPr>
              <a:lnSpc>
                <a:spcPct val="107000"/>
              </a:lnSpc>
              <a:spcAft>
                <a:spcPts val="800"/>
              </a:spcAft>
            </a:pPr>
            <a:endParaRPr lang="en-CA" sz="12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mj-lt"/>
              <a:buAutoNum type="arabicPeriod"/>
              <a:tabLst>
                <a:tab pos="457200" algn="l"/>
              </a:tabLst>
            </a:pPr>
            <a:r>
              <a:rPr lang="fr-CA" sz="1200" dirty="0">
                <a:effectLst/>
                <a:latin typeface="Calibri" panose="020F0502020204030204" pitchFamily="34" charset="0"/>
                <a:ea typeface="Calibri" panose="020F0502020204030204" pitchFamily="34" charset="0"/>
                <a:cs typeface="Arial" panose="020B0604020202020204" pitchFamily="34" charset="0"/>
              </a:rPr>
              <a:t>Quels cadres existants de soins de santé mentale de qualité seraient utiles pour l’élaboration d’un nouveau cadre de soins de santé mentale de qualité?</a:t>
            </a:r>
            <a:endParaRPr lang="en-CA" sz="12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mj-lt"/>
              <a:buAutoNum type="arabicPeriod"/>
              <a:tabLst>
                <a:tab pos="457200" algn="l"/>
              </a:tabLst>
            </a:pPr>
            <a:r>
              <a:rPr lang="fr-CA" sz="1200" dirty="0">
                <a:effectLst/>
                <a:latin typeface="Calibri" panose="020F0502020204030204" pitchFamily="34" charset="0"/>
                <a:ea typeface="Calibri" panose="020F0502020204030204" pitchFamily="34" charset="0"/>
                <a:cs typeface="Arial" panose="020B0604020202020204" pitchFamily="34" charset="0"/>
              </a:rPr>
              <a:t>Quelles dimensions de la qualité communes à ces cadres pourraient s’appliquer aux soins de santé mentale?</a:t>
            </a:r>
            <a:endParaRPr lang="en-CA" sz="12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mj-lt"/>
              <a:buAutoNum type="arabicPeriod"/>
              <a:tabLst>
                <a:tab pos="457200" algn="l"/>
              </a:tabLst>
            </a:pPr>
            <a:r>
              <a:rPr lang="fr-CA" sz="1200" dirty="0">
                <a:effectLst/>
                <a:latin typeface="Calibri" panose="020F0502020204030204" pitchFamily="34" charset="0"/>
                <a:ea typeface="Calibri" panose="020F0502020204030204" pitchFamily="34" charset="0"/>
                <a:cs typeface="Arial" panose="020B0604020202020204" pitchFamily="34" charset="0"/>
              </a:rPr>
              <a:t>Quels aspects propres aux soins de santé mentale devraient être incorporés au Cadre de soins de santé mentale de qualité?</a:t>
            </a:r>
            <a:endParaRPr lang="en-CA" sz="12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mj-lt"/>
              <a:buAutoNum type="arabicPeriod"/>
              <a:tabLst>
                <a:tab pos="457200" algn="l"/>
              </a:tabLst>
            </a:pPr>
            <a:r>
              <a:rPr lang="fr-CA" sz="1200" dirty="0">
                <a:effectLst/>
                <a:latin typeface="Calibri" panose="020F0502020204030204" pitchFamily="34" charset="0"/>
                <a:ea typeface="Calibri" panose="020F0502020204030204" pitchFamily="34" charset="0"/>
                <a:cs typeface="Arial" panose="020B0604020202020204" pitchFamily="34" charset="0"/>
              </a:rPr>
              <a:t>Quels mots ou concepts vous viennent à l’esprit quand vous pensez à des soins de santé mentale de qualité?</a:t>
            </a:r>
            <a:endParaRPr lang="en-CA" sz="12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endParaRPr lang="fr-CA" sz="12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fr-CA" sz="1200" dirty="0">
                <a:effectLst/>
                <a:latin typeface="Calibri" panose="020F0502020204030204" pitchFamily="34" charset="0"/>
                <a:ea typeface="Calibri" panose="020F0502020204030204" pitchFamily="34" charset="0"/>
                <a:cs typeface="Arial" panose="020B0604020202020204" pitchFamily="34" charset="0"/>
              </a:rPr>
              <a:t>Une analyse des réponses a mené à l’ajout de </a:t>
            </a:r>
            <a:r>
              <a:rPr lang="fr-CA" sz="1200" b="1" dirty="0">
                <a:effectLst/>
                <a:latin typeface="Calibri" panose="020F0502020204030204" pitchFamily="34" charset="0"/>
                <a:ea typeface="Calibri" panose="020F0502020204030204" pitchFamily="34" charset="0"/>
                <a:cs typeface="Arial" panose="020B0604020202020204" pitchFamily="34" charset="0"/>
              </a:rPr>
              <a:t>sept cadres </a:t>
            </a:r>
            <a:r>
              <a:rPr lang="fr-CA" sz="1200" dirty="0">
                <a:effectLst/>
                <a:latin typeface="Calibri" panose="020F0502020204030204" pitchFamily="34" charset="0"/>
                <a:ea typeface="Calibri" panose="020F0502020204030204" pitchFamily="34" charset="0"/>
                <a:cs typeface="Arial" panose="020B0604020202020204" pitchFamily="34" charset="0"/>
              </a:rPr>
              <a:t>à l’ensemble de référence, puis à la préparation d’une </a:t>
            </a:r>
            <a:r>
              <a:rPr lang="fr-CA" sz="1200" b="1" dirty="0">
                <a:effectLst/>
                <a:latin typeface="Calibri" panose="020F0502020204030204" pitchFamily="34" charset="0"/>
                <a:ea typeface="Calibri" panose="020F0502020204030204" pitchFamily="34" charset="0"/>
                <a:cs typeface="Arial" panose="020B0604020202020204" pitchFamily="34" charset="0"/>
              </a:rPr>
              <a:t>première ébauche du Cadre</a:t>
            </a:r>
            <a:r>
              <a:rPr lang="fr-CA" sz="1200" dirty="0">
                <a:effectLst/>
                <a:latin typeface="Calibri" panose="020F0502020204030204" pitchFamily="34" charset="0"/>
                <a:ea typeface="Calibri" panose="020F0502020204030204" pitchFamily="34" charset="0"/>
                <a:cs typeface="Arial" panose="020B0604020202020204" pitchFamily="34" charset="0"/>
              </a:rPr>
              <a:t>.</a:t>
            </a:r>
          </a:p>
          <a:p>
            <a:pPr>
              <a:lnSpc>
                <a:spcPct val="107000"/>
              </a:lnSpc>
              <a:spcAft>
                <a:spcPts val="800"/>
              </a:spcAft>
            </a:pPr>
            <a:endParaRPr lang="en-CA" sz="12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fr-CA" sz="1200" b="1" dirty="0">
                <a:effectLst/>
                <a:latin typeface="Calibri" panose="020F0502020204030204" pitchFamily="34" charset="0"/>
                <a:ea typeface="Calibri" panose="020F0502020204030204" pitchFamily="34" charset="0"/>
                <a:cs typeface="Arial" panose="020B0604020202020204" pitchFamily="34" charset="0"/>
              </a:rPr>
              <a:t>Ensuite, trois groupes de discussion ont été formés avec des personnes ayant des antécédents de maladie mentale.</a:t>
            </a:r>
            <a:r>
              <a:rPr lang="fr-CA" sz="1200" dirty="0">
                <a:effectLst/>
                <a:latin typeface="Calibri" panose="020F0502020204030204" pitchFamily="34" charset="0"/>
                <a:ea typeface="Calibri" panose="020F0502020204030204" pitchFamily="34" charset="0"/>
                <a:cs typeface="Arial" panose="020B0604020202020204" pitchFamily="34" charset="0"/>
              </a:rPr>
              <a:t> Après avoir pris connaissance de l’ébauche du Cadre, les groupes étaient invités à répondre à trois questions principales :</a:t>
            </a:r>
          </a:p>
          <a:p>
            <a:pPr>
              <a:lnSpc>
                <a:spcPct val="107000"/>
              </a:lnSpc>
              <a:spcAft>
                <a:spcPts val="800"/>
              </a:spcAft>
            </a:pPr>
            <a:endParaRPr lang="en-CA" sz="12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mj-lt"/>
              <a:buAutoNum type="arabicPeriod"/>
              <a:tabLst>
                <a:tab pos="457200" algn="l"/>
              </a:tabLst>
            </a:pPr>
            <a:r>
              <a:rPr lang="fr-CA" sz="1200" dirty="0">
                <a:effectLst/>
                <a:latin typeface="Calibri" panose="020F0502020204030204" pitchFamily="34" charset="0"/>
                <a:ea typeface="Calibri" panose="020F0502020204030204" pitchFamily="34" charset="0"/>
                <a:cs typeface="Arial" panose="020B0604020202020204" pitchFamily="34" charset="0"/>
              </a:rPr>
              <a:t>Quels mots ou concepts vous viennent à l’esprit quand vous pensez à des soins de santé mentale de qualité?</a:t>
            </a:r>
            <a:endParaRPr lang="en-CA" sz="12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mj-lt"/>
              <a:buAutoNum type="arabicPeriod"/>
              <a:tabLst>
                <a:tab pos="457200" algn="l"/>
              </a:tabLst>
            </a:pPr>
            <a:r>
              <a:rPr lang="fr-CA" sz="1200" dirty="0">
                <a:effectLst/>
                <a:latin typeface="Calibri" panose="020F0502020204030204" pitchFamily="34" charset="0"/>
                <a:ea typeface="Calibri" panose="020F0502020204030204" pitchFamily="34" charset="0"/>
                <a:cs typeface="Arial" panose="020B0604020202020204" pitchFamily="34" charset="0"/>
              </a:rPr>
              <a:t>Quels aspects propres aux soins de santé mentale devraient être incorporés au Cadre de soins de santé mentale de qualité?</a:t>
            </a:r>
            <a:endParaRPr lang="en-CA" sz="12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mj-lt"/>
              <a:buAutoNum type="arabicPeriod"/>
              <a:tabLst>
                <a:tab pos="457200" algn="l"/>
              </a:tabLst>
            </a:pPr>
            <a:r>
              <a:rPr lang="fr-CA" sz="1200" dirty="0">
                <a:effectLst/>
                <a:latin typeface="Calibri" panose="020F0502020204030204" pitchFamily="34" charset="0"/>
                <a:ea typeface="Calibri" panose="020F0502020204030204" pitchFamily="34" charset="0"/>
                <a:cs typeface="Arial" panose="020B0604020202020204" pitchFamily="34" charset="0"/>
              </a:rPr>
              <a:t>Quelles lacunes, le cas échéant, faut-il combler dans le Cadre? Est-ce que certaines dimensions mises de l’avant dans le Cadre devraient être retravaillées ou éliminées?</a:t>
            </a:r>
            <a:endParaRPr lang="en-CA" sz="12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endParaRPr lang="fr-CA" sz="12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fr-CA" sz="1200" dirty="0">
                <a:effectLst/>
                <a:latin typeface="Calibri" panose="020F0502020204030204" pitchFamily="34" charset="0"/>
                <a:ea typeface="Calibri" panose="020F0502020204030204" pitchFamily="34" charset="0"/>
                <a:cs typeface="Arial" panose="020B0604020202020204" pitchFamily="34" charset="0"/>
              </a:rPr>
              <a:t>En se servant des recommandations des groupes de discussion, le Réseau a révisé l’ébauche et préparé la version définitive du Cadre de soins de santé mentale de qualité.</a:t>
            </a:r>
            <a:endParaRPr lang="en-CA" sz="12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57509280-419E-3A41-B59F-63A10673CEF9}" type="slidenum">
              <a:rPr lang="en-US" smtClean="0"/>
              <a:t>9</a:t>
            </a:fld>
            <a:endParaRPr lang="en-US"/>
          </a:p>
        </p:txBody>
      </p:sp>
    </p:spTree>
    <p:extLst>
      <p:ext uri="{BB962C8B-B14F-4D97-AF65-F5344CB8AC3E}">
        <p14:creationId xmlns:p14="http://schemas.microsoft.com/office/powerpoint/2010/main" val="42032188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fr-CA" sz="1200" dirty="0">
                <a:effectLst/>
                <a:latin typeface="Calibri" panose="020F0502020204030204" pitchFamily="34" charset="0"/>
                <a:ea typeface="Calibri" panose="020F0502020204030204" pitchFamily="34" charset="0"/>
                <a:cs typeface="Arial" panose="020B0604020202020204" pitchFamily="34" charset="0"/>
              </a:rPr>
              <a:t>Le Cadre de soins de santé mentale de qualité est un </a:t>
            </a:r>
            <a:r>
              <a:rPr lang="fr-CA" sz="1200" b="1" dirty="0">
                <a:effectLst/>
                <a:latin typeface="Calibri" panose="020F0502020204030204" pitchFamily="34" charset="0"/>
                <a:ea typeface="Calibri" panose="020F0502020204030204" pitchFamily="34" charset="0"/>
                <a:cs typeface="Arial" panose="020B0604020202020204" pitchFamily="34" charset="0"/>
              </a:rPr>
              <a:t>ensemble de 10 dimensions</a:t>
            </a:r>
            <a:r>
              <a:rPr lang="fr-CA" sz="1200" dirty="0">
                <a:effectLst/>
                <a:latin typeface="Calibri" panose="020F0502020204030204" pitchFamily="34" charset="0"/>
                <a:ea typeface="Calibri" panose="020F0502020204030204" pitchFamily="34" charset="0"/>
                <a:cs typeface="Arial" panose="020B0604020202020204" pitchFamily="34" charset="0"/>
              </a:rPr>
              <a:t> caractérisant les soins de santé mentale de qualité qui peut être appliqué à tout établissement de soins de santé. Il vise à assurer que les soins dispensés </a:t>
            </a:r>
            <a:r>
              <a:rPr lang="fr-CA" sz="1200" b="1" dirty="0">
                <a:effectLst/>
                <a:latin typeface="Calibri" panose="020F0502020204030204" pitchFamily="34" charset="0"/>
                <a:ea typeface="Calibri" panose="020F0502020204030204" pitchFamily="34" charset="0"/>
                <a:cs typeface="Arial" panose="020B0604020202020204" pitchFamily="34" charset="0"/>
              </a:rPr>
              <a:t>répondent aux besoins des bénéficiaires</a:t>
            </a:r>
            <a:r>
              <a:rPr lang="fr-CA" sz="1200" dirty="0">
                <a:effectLst/>
                <a:latin typeface="Calibri" panose="020F0502020204030204" pitchFamily="34" charset="0"/>
                <a:ea typeface="Calibri" panose="020F0502020204030204" pitchFamily="34" charset="0"/>
                <a:cs typeface="Arial" panose="020B0604020202020204" pitchFamily="34" charset="0"/>
              </a:rPr>
              <a:t> tout en favorisant la création d’un </a:t>
            </a:r>
            <a:r>
              <a:rPr lang="fr-CA" sz="1200" b="1" dirty="0">
                <a:effectLst/>
                <a:latin typeface="Calibri" panose="020F0502020204030204" pitchFamily="34" charset="0"/>
                <a:ea typeface="Calibri" panose="020F0502020204030204" pitchFamily="34" charset="0"/>
                <a:cs typeface="Arial" panose="020B0604020202020204" pitchFamily="34" charset="0"/>
              </a:rPr>
              <a:t>milieu de vie professionnelle sain pour les fournisseurs.</a:t>
            </a:r>
          </a:p>
          <a:p>
            <a:pPr>
              <a:lnSpc>
                <a:spcPct val="107000"/>
              </a:lnSpc>
              <a:spcAft>
                <a:spcPts val="800"/>
              </a:spcAft>
            </a:pPr>
            <a:endParaRPr lang="en-CA" sz="12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fr-CA" sz="1200" dirty="0">
                <a:effectLst/>
                <a:latin typeface="Calibri" panose="020F0502020204030204" pitchFamily="34" charset="0"/>
                <a:ea typeface="Calibri" panose="020F0502020204030204" pitchFamily="34" charset="0"/>
                <a:cs typeface="Arial" panose="020B0604020202020204" pitchFamily="34" charset="0"/>
              </a:rPr>
              <a:t>En s’appuyant sur sa définition des « soins de santé mentale de qualité », le Cadre offre aux établissements de santé une balise qu’ils peuvent utiliser pour évaluer les soins qu’ils prodiguent. </a:t>
            </a:r>
          </a:p>
          <a:p>
            <a:pPr>
              <a:lnSpc>
                <a:spcPct val="107000"/>
              </a:lnSpc>
              <a:spcAft>
                <a:spcPts val="800"/>
              </a:spcAft>
            </a:pPr>
            <a:endParaRPr lang="en-CA" sz="12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fr-CA" sz="1200" dirty="0">
                <a:effectLst/>
                <a:latin typeface="Calibri" panose="020F0502020204030204" pitchFamily="34" charset="0"/>
                <a:ea typeface="Calibri" panose="020F0502020204030204" pitchFamily="34" charset="0"/>
                <a:cs typeface="Arial" panose="020B0604020202020204" pitchFamily="34" charset="0"/>
              </a:rPr>
              <a:t>Élaboré en consultation avec des professionnels de la santé et des personnes ayant un savoir expérientiel passé ou présent, il vise aussi à assurer que </a:t>
            </a:r>
            <a:r>
              <a:rPr lang="fr-CA" sz="1200" b="1" dirty="0">
                <a:effectLst/>
                <a:latin typeface="Calibri" panose="020F0502020204030204" pitchFamily="34" charset="0"/>
                <a:ea typeface="Calibri" panose="020F0502020204030204" pitchFamily="34" charset="0"/>
                <a:cs typeface="Arial" panose="020B0604020202020204" pitchFamily="34" charset="0"/>
              </a:rPr>
              <a:t>toute personne qui sollicite des services de santé mentale a accès à des soins qui respectent une norme élevée</a:t>
            </a:r>
            <a:r>
              <a:rPr lang="fr-CA" sz="1200" dirty="0">
                <a:effectLst/>
                <a:latin typeface="Calibri" panose="020F0502020204030204" pitchFamily="34" charset="0"/>
                <a:ea typeface="Calibri" panose="020F0502020204030204" pitchFamily="34" charset="0"/>
                <a:cs typeface="Arial" panose="020B0604020202020204" pitchFamily="34" charset="0"/>
              </a:rPr>
              <a:t> et favorisent sa progression vers l’atteinte de ses objectifs de rétablissement.</a:t>
            </a:r>
            <a:endParaRPr lang="en-CA" sz="12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57509280-419E-3A41-B59F-63A10673CEF9}" type="slidenum">
              <a:rPr lang="en-US" smtClean="0"/>
              <a:t>10</a:t>
            </a:fld>
            <a:endParaRPr lang="en-US"/>
          </a:p>
        </p:txBody>
      </p:sp>
    </p:spTree>
    <p:extLst>
      <p:ext uri="{BB962C8B-B14F-4D97-AF65-F5344CB8AC3E}">
        <p14:creationId xmlns:p14="http://schemas.microsoft.com/office/powerpoint/2010/main" val="40849274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fr-CA" sz="1200" dirty="0">
                <a:effectLst/>
                <a:latin typeface="Calibri" panose="020F0502020204030204" pitchFamily="34" charset="0"/>
                <a:ea typeface="Calibri" panose="020F0502020204030204" pitchFamily="34" charset="0"/>
                <a:cs typeface="Arial" panose="020B0604020202020204" pitchFamily="34" charset="0"/>
              </a:rPr>
              <a:t>La première dimension des soins de santé mentale de qualité est l’</a:t>
            </a:r>
            <a:r>
              <a:rPr lang="fr-CA" sz="1200" b="1" dirty="0">
                <a:effectLst/>
                <a:latin typeface="Calibri" panose="020F0502020204030204" pitchFamily="34" charset="0"/>
                <a:ea typeface="Calibri" panose="020F0502020204030204" pitchFamily="34" charset="0"/>
                <a:cs typeface="Arial" panose="020B0604020202020204" pitchFamily="34" charset="0"/>
              </a:rPr>
              <a:t>accessibilité</a:t>
            </a:r>
            <a:r>
              <a:rPr lang="fr-CA" sz="1200" dirty="0">
                <a:effectLst/>
                <a:latin typeface="Calibri" panose="020F0502020204030204" pitchFamily="34" charset="0"/>
                <a:ea typeface="Calibri" panose="020F0502020204030204" pitchFamily="34" charset="0"/>
                <a:cs typeface="Arial" panose="020B0604020202020204" pitchFamily="34" charset="0"/>
              </a:rPr>
              <a:t>. Tous les clients devraient avoir un accès équitable et opportun aux soins dans tout le continuum des soins. Les soins les plus efficaces sont ceux qui favorisent la prévention et l’intervention hâtive ainsi que les interventions communautaires.</a:t>
            </a:r>
          </a:p>
          <a:p>
            <a:pPr>
              <a:lnSpc>
                <a:spcPct val="107000"/>
              </a:lnSpc>
              <a:spcAft>
                <a:spcPts val="800"/>
              </a:spcAft>
            </a:pPr>
            <a:endParaRPr lang="en-CA" sz="12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fr-CA" sz="1200" i="1" dirty="0">
                <a:effectLst/>
                <a:latin typeface="Calibri" panose="020F0502020204030204" pitchFamily="34" charset="0"/>
                <a:ea typeface="Calibri" panose="020F0502020204030204" pitchFamily="34" charset="0"/>
                <a:cs typeface="Arial" panose="020B0604020202020204" pitchFamily="34" charset="0"/>
              </a:rPr>
              <a:t>Exemple : Les services de </a:t>
            </a:r>
            <a:r>
              <a:rPr lang="fr-CA" sz="1200" i="1" dirty="0" err="1">
                <a:effectLst/>
                <a:latin typeface="Calibri" panose="020F0502020204030204" pitchFamily="34" charset="0"/>
                <a:ea typeface="Calibri" panose="020F0502020204030204" pitchFamily="34" charset="0"/>
                <a:cs typeface="Arial" panose="020B0604020202020204" pitchFamily="34" charset="0"/>
              </a:rPr>
              <a:t>cybersanté</a:t>
            </a:r>
            <a:r>
              <a:rPr lang="fr-CA" sz="1200" i="1" dirty="0">
                <a:effectLst/>
                <a:latin typeface="Calibri" panose="020F0502020204030204" pitchFamily="34" charset="0"/>
                <a:ea typeface="Calibri" panose="020F0502020204030204" pitchFamily="34" charset="0"/>
                <a:cs typeface="Arial" panose="020B0604020202020204" pitchFamily="34" charset="0"/>
              </a:rPr>
              <a:t> mentale peuvent aider les clients à obtenir des soins même s’ils habitent loin du cabinet d’un fournisseur ou d’une clinique.</a:t>
            </a:r>
          </a:p>
          <a:p>
            <a:pPr>
              <a:lnSpc>
                <a:spcPct val="107000"/>
              </a:lnSpc>
              <a:spcAft>
                <a:spcPts val="800"/>
              </a:spcAft>
            </a:pPr>
            <a:endParaRPr lang="en-CA" sz="12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fr-CA" sz="1200" dirty="0">
                <a:effectLst/>
                <a:latin typeface="Calibri" panose="020F0502020204030204" pitchFamily="34" charset="0"/>
                <a:ea typeface="Calibri" panose="020F0502020204030204" pitchFamily="34" charset="0"/>
                <a:cs typeface="Arial" panose="020B0604020202020204" pitchFamily="34" charset="0"/>
              </a:rPr>
              <a:t>La deuxième facette est le caractère </a:t>
            </a:r>
            <a:r>
              <a:rPr lang="fr-CA" sz="1200" b="1" dirty="0">
                <a:effectLst/>
                <a:latin typeface="Calibri" panose="020F0502020204030204" pitchFamily="34" charset="0"/>
                <a:ea typeface="Calibri" panose="020F0502020204030204" pitchFamily="34" charset="0"/>
                <a:cs typeface="Arial" panose="020B0604020202020204" pitchFamily="34" charset="0"/>
              </a:rPr>
              <a:t>approprié</a:t>
            </a:r>
            <a:r>
              <a:rPr lang="fr-CA" sz="1200" dirty="0">
                <a:effectLst/>
                <a:latin typeface="Calibri" panose="020F0502020204030204" pitchFamily="34" charset="0"/>
                <a:ea typeface="Calibri" panose="020F0502020204030204" pitchFamily="34" charset="0"/>
                <a:cs typeface="Arial" panose="020B0604020202020204" pitchFamily="34" charset="0"/>
              </a:rPr>
              <a:t> des soins. Tous les soins devraient être fondés sur des données probantes et prodigués par des travailleurs compétents sur le plan culturel.</a:t>
            </a:r>
          </a:p>
          <a:p>
            <a:pPr>
              <a:lnSpc>
                <a:spcPct val="107000"/>
              </a:lnSpc>
              <a:spcAft>
                <a:spcPts val="800"/>
              </a:spcAft>
            </a:pPr>
            <a:endParaRPr lang="en-CA" sz="12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fr-CA" sz="1200" i="1" dirty="0">
                <a:effectLst/>
                <a:latin typeface="Calibri" panose="020F0502020204030204" pitchFamily="34" charset="0"/>
                <a:ea typeface="Calibri" panose="020F0502020204030204" pitchFamily="34" charset="0"/>
                <a:cs typeface="Arial" panose="020B0604020202020204" pitchFamily="34" charset="0"/>
              </a:rPr>
              <a:t>Exemple : La population du Canada est extrêmement diversifiée, si bien que les services qui sont appropriés pour un groupe pourraient être culturellement inappropriés pour un autre. Grâce aux services personnalisés et à la compétence culturelle, tous les clients peuvent recevoir des soins correspondant à leurs besoins.</a:t>
            </a:r>
          </a:p>
          <a:p>
            <a:pPr>
              <a:lnSpc>
                <a:spcPct val="107000"/>
              </a:lnSpc>
              <a:spcAft>
                <a:spcPts val="800"/>
              </a:spcAft>
            </a:pPr>
            <a:endParaRPr lang="en-CA" sz="12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fr-CA" sz="1200" dirty="0">
                <a:effectLst/>
                <a:latin typeface="Calibri" panose="020F0502020204030204" pitchFamily="34" charset="0"/>
                <a:ea typeface="Calibri" panose="020F0502020204030204" pitchFamily="34" charset="0"/>
                <a:cs typeface="Arial" panose="020B0604020202020204" pitchFamily="34" charset="0"/>
              </a:rPr>
              <a:t>En troisième lieu, on retrouve l’</a:t>
            </a:r>
            <a:r>
              <a:rPr lang="fr-CA" sz="1200" b="1" dirty="0">
                <a:effectLst/>
                <a:latin typeface="Calibri" panose="020F0502020204030204" pitchFamily="34" charset="0"/>
                <a:ea typeface="Calibri" panose="020F0502020204030204" pitchFamily="34" charset="0"/>
                <a:cs typeface="Arial" panose="020B0604020202020204" pitchFamily="34" charset="0"/>
              </a:rPr>
              <a:t>apprentissage et l’amélioration continus</a:t>
            </a:r>
            <a:r>
              <a:rPr lang="fr-CA" sz="1200" dirty="0">
                <a:effectLst/>
                <a:latin typeface="Calibri" panose="020F0502020204030204" pitchFamily="34" charset="0"/>
                <a:ea typeface="Calibri" panose="020F0502020204030204" pitchFamily="34" charset="0"/>
                <a:cs typeface="Arial" panose="020B0604020202020204" pitchFamily="34" charset="0"/>
              </a:rPr>
              <a:t>. Lorsque des établissements et des collègues mettent en commun leurs connaissances et qu’ils encouragent et favorisent les soins novateurs, ils renforcent leur capacité à améliorer la qualité des soins.</a:t>
            </a:r>
          </a:p>
          <a:p>
            <a:pPr>
              <a:lnSpc>
                <a:spcPct val="107000"/>
              </a:lnSpc>
              <a:spcAft>
                <a:spcPts val="800"/>
              </a:spcAft>
            </a:pPr>
            <a:endParaRPr lang="en-CA" sz="12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fr-CA" sz="1200" i="1" dirty="0">
                <a:effectLst/>
                <a:latin typeface="Calibri" panose="020F0502020204030204" pitchFamily="34" charset="0"/>
                <a:ea typeface="Calibri" panose="020F0502020204030204" pitchFamily="34" charset="0"/>
                <a:cs typeface="Arial" panose="020B0604020202020204" pitchFamily="34" charset="0"/>
              </a:rPr>
              <a:t>Exemple : Les données probantes évoluent constamment à mesure que les connaissances scientifiques progressent. Des programmes d’apprentissage continu comme la plateforme CHA Learning de </a:t>
            </a:r>
            <a:r>
              <a:rPr lang="fr-CA" sz="1200" i="1" dirty="0" err="1">
                <a:effectLst/>
                <a:latin typeface="Calibri" panose="020F0502020204030204" pitchFamily="34" charset="0"/>
                <a:ea typeface="Calibri" panose="020F0502020204030204" pitchFamily="34" charset="0"/>
                <a:cs typeface="Arial" panose="020B0604020202020204" pitchFamily="34" charset="0"/>
              </a:rPr>
              <a:t>SoinsSantéCAN</a:t>
            </a:r>
            <a:r>
              <a:rPr lang="fr-CA" sz="1200" i="1" dirty="0">
                <a:effectLst/>
                <a:latin typeface="Calibri" panose="020F0502020204030204" pitchFamily="34" charset="0"/>
                <a:ea typeface="Calibri" panose="020F0502020204030204" pitchFamily="34" charset="0"/>
                <a:cs typeface="Arial" panose="020B0604020202020204" pitchFamily="34" charset="0"/>
              </a:rPr>
              <a:t> peuvent faire en sorte que les fournisseurs de services s’appuient toujours sur les plus récentes données probantes.</a:t>
            </a:r>
          </a:p>
          <a:p>
            <a:pPr>
              <a:lnSpc>
                <a:spcPct val="107000"/>
              </a:lnSpc>
              <a:spcAft>
                <a:spcPts val="800"/>
              </a:spcAft>
            </a:pPr>
            <a:endParaRPr lang="en-CA" sz="12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fr-CA" sz="1200" dirty="0">
                <a:effectLst/>
                <a:latin typeface="Calibri" panose="020F0502020204030204" pitchFamily="34" charset="0"/>
                <a:ea typeface="Calibri" panose="020F0502020204030204" pitchFamily="34" charset="0"/>
                <a:cs typeface="Arial" panose="020B0604020202020204" pitchFamily="34" charset="0"/>
              </a:rPr>
              <a:t>La quatrième dimension touche l’</a:t>
            </a:r>
            <a:r>
              <a:rPr lang="fr-CA" sz="1200" b="1" dirty="0">
                <a:effectLst/>
                <a:latin typeface="Calibri" panose="020F0502020204030204" pitchFamily="34" charset="0"/>
                <a:ea typeface="Calibri" panose="020F0502020204030204" pitchFamily="34" charset="0"/>
                <a:cs typeface="Arial" panose="020B0604020202020204" pitchFamily="34" charset="0"/>
              </a:rPr>
              <a:t>intégration</a:t>
            </a:r>
            <a:r>
              <a:rPr lang="fr-CA" sz="1200" dirty="0">
                <a:effectLst/>
                <a:latin typeface="Calibri" panose="020F0502020204030204" pitchFamily="34" charset="0"/>
                <a:ea typeface="Calibri" panose="020F0502020204030204" pitchFamily="34" charset="0"/>
                <a:cs typeface="Arial" panose="020B0604020202020204" pitchFamily="34" charset="0"/>
              </a:rPr>
              <a:t>. Les soins devraient être ininterrompus tout au long du continuum, et la transition vers les soins communautaires devrait se faire en douceur. Idéalement, la famille ou un autre réseau de soutien du client participe à tous les aspects des soins. Dans la mesure du possible, les services de santé mentale peuvent être intégrés à des services agissant sur les déterminants sociaux de la santé.</a:t>
            </a:r>
            <a:endParaRPr lang="en-CA" sz="12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fr-CA" sz="1200" i="1" dirty="0">
                <a:effectLst/>
                <a:latin typeface="Calibri" panose="020F0502020204030204" pitchFamily="34" charset="0"/>
                <a:ea typeface="Calibri" panose="020F0502020204030204" pitchFamily="34" charset="0"/>
                <a:cs typeface="Arial" panose="020B0604020202020204" pitchFamily="34" charset="0"/>
              </a:rPr>
              <a:t>Exemple : Les clients qui ont eu des démêlés avec le système de justice pénale sont souvent confrontés à des obstacles additionnels en ce qui concerne leur santé et leur rétablissement, notamment dans l’accès au logement et à l’emploi. Des services intégrés permettent d’intervenir sur tous les déterminants sociaux de la santé qui sont reliés.</a:t>
            </a:r>
          </a:p>
          <a:p>
            <a:pPr>
              <a:lnSpc>
                <a:spcPct val="107000"/>
              </a:lnSpc>
              <a:spcAft>
                <a:spcPts val="800"/>
              </a:spcAft>
            </a:pPr>
            <a:endParaRPr lang="en-CA" sz="12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fr-CA" sz="1200" dirty="0">
                <a:effectLst/>
                <a:latin typeface="Calibri" panose="020F0502020204030204" pitchFamily="34" charset="0"/>
                <a:ea typeface="Calibri" panose="020F0502020204030204" pitchFamily="34" charset="0"/>
                <a:cs typeface="Arial" panose="020B0604020202020204" pitchFamily="34" charset="0"/>
              </a:rPr>
              <a:t>En cinquième lieu, les soins doivent être </a:t>
            </a:r>
            <a:r>
              <a:rPr lang="fr-CA" sz="1200" b="1" dirty="0">
                <a:effectLst/>
                <a:latin typeface="Calibri" panose="020F0502020204030204" pitchFamily="34" charset="0"/>
                <a:ea typeface="Calibri" panose="020F0502020204030204" pitchFamily="34" charset="0"/>
                <a:cs typeface="Arial" panose="020B0604020202020204" pitchFamily="34" charset="0"/>
              </a:rPr>
              <a:t>axés sur la personne</a:t>
            </a:r>
            <a:r>
              <a:rPr lang="fr-CA" sz="1200" dirty="0">
                <a:effectLst/>
                <a:latin typeface="Calibri" panose="020F0502020204030204" pitchFamily="34" charset="0"/>
                <a:ea typeface="Calibri" panose="020F0502020204030204" pitchFamily="34" charset="0"/>
                <a:cs typeface="Arial" panose="020B0604020202020204" pitchFamily="34" charset="0"/>
              </a:rPr>
              <a:t>. Les soins de qualité sont centrés et organisés autour des besoins et des attentes en matière de santé des personnes et des communautés recevant les services plutôt que de la maladie.</a:t>
            </a:r>
          </a:p>
          <a:p>
            <a:pPr>
              <a:lnSpc>
                <a:spcPct val="107000"/>
              </a:lnSpc>
              <a:spcAft>
                <a:spcPts val="800"/>
              </a:spcAft>
            </a:pPr>
            <a:endParaRPr lang="en-CA" sz="12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fr-CA" sz="1200" i="1" dirty="0">
                <a:effectLst/>
                <a:latin typeface="Calibri" panose="020F0502020204030204" pitchFamily="34" charset="0"/>
                <a:ea typeface="Calibri" panose="020F0502020204030204" pitchFamily="34" charset="0"/>
                <a:cs typeface="Arial" panose="020B0604020202020204" pitchFamily="34" charset="0"/>
              </a:rPr>
              <a:t>Exemple : Les personnes ayant une maladie mentale ne se résument pas à leur maladie. Les soins qu’ils reçoivent doivent combler leurs besoins comme individus, et non cibler exclusivement les symptômes cliniques et les diagnostics.</a:t>
            </a:r>
            <a:endParaRPr lang="en-CA" sz="12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57509280-419E-3A41-B59F-63A10673CEF9}" type="slidenum">
              <a:rPr lang="en-US" smtClean="0"/>
              <a:t>11</a:t>
            </a:fld>
            <a:endParaRPr lang="en-US"/>
          </a:p>
        </p:txBody>
      </p:sp>
    </p:spTree>
    <p:extLst>
      <p:ext uri="{BB962C8B-B14F-4D97-AF65-F5344CB8AC3E}">
        <p14:creationId xmlns:p14="http://schemas.microsoft.com/office/powerpoint/2010/main" val="386119911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FCCFC0-A5B8-9F48-9C52-ECC67AFC94E5}"/>
              </a:ext>
            </a:extLst>
          </p:cNvPr>
          <p:cNvSpPr>
            <a:spLocks noGrp="1"/>
          </p:cNvSpPr>
          <p:nvPr>
            <p:ph type="ctrTitle"/>
          </p:nvPr>
        </p:nvSpPr>
        <p:spPr>
          <a:xfrm>
            <a:off x="541702" y="560603"/>
            <a:ext cx="8537904" cy="1588127"/>
          </a:xfrm>
        </p:spPr>
        <p:txBody>
          <a:bodyPr anchor="t" anchorCtr="0">
            <a:spAutoFit/>
          </a:bodyPr>
          <a:lstStyle>
            <a:lvl1pPr algn="l">
              <a:lnSpc>
                <a:spcPts val="5600"/>
              </a:lnSpc>
              <a:defRPr sz="5400" b="0" i="0">
                <a:latin typeface="Cambria" panose="02040503050406030204" pitchFamily="18" charset="0"/>
              </a:defRPr>
            </a:lvl1pPr>
          </a:lstStyle>
          <a:p>
            <a:r>
              <a:rPr lang="en-US" dirty="0"/>
              <a:t>Click to edit Master title style</a:t>
            </a:r>
          </a:p>
        </p:txBody>
      </p:sp>
      <p:sp>
        <p:nvSpPr>
          <p:cNvPr id="3" name="Subtitle 2">
            <a:extLst>
              <a:ext uri="{FF2B5EF4-FFF2-40B4-BE49-F238E27FC236}">
                <a16:creationId xmlns:a16="http://schemas.microsoft.com/office/drawing/2014/main" id="{68776C7B-620F-AB40-92E4-F1B8A9032753}"/>
              </a:ext>
            </a:extLst>
          </p:cNvPr>
          <p:cNvSpPr>
            <a:spLocks noGrp="1"/>
          </p:cNvSpPr>
          <p:nvPr>
            <p:ph type="subTitle" idx="1"/>
          </p:nvPr>
        </p:nvSpPr>
        <p:spPr>
          <a:xfrm>
            <a:off x="568999" y="2299414"/>
            <a:ext cx="8439774" cy="535531"/>
          </a:xfrm>
        </p:spPr>
        <p:txBody>
          <a:bodyPr>
            <a:spAutoFit/>
          </a:bodyPr>
          <a:lstStyle>
            <a:lvl1pPr marL="0" indent="0" algn="l">
              <a:lnSpc>
                <a:spcPts val="3400"/>
              </a:lnSpc>
              <a:buNone/>
              <a:defRPr sz="3200">
                <a:solidFill>
                  <a:schemeClr val="bg2">
                    <a:lumMod val="50000"/>
                  </a:schemeClr>
                </a:solidFill>
                <a:latin typeface="Cambria" panose="020405030504060302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9" name="Picture 8">
            <a:extLst>
              <a:ext uri="{FF2B5EF4-FFF2-40B4-BE49-F238E27FC236}">
                <a16:creationId xmlns:a16="http://schemas.microsoft.com/office/drawing/2014/main" id="{F60A5649-5C2A-4B4B-89A6-F7B55887328E}"/>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07124" y="4509588"/>
            <a:ext cx="2481866" cy="939799"/>
          </a:xfrm>
          <a:prstGeom prst="rect">
            <a:avLst/>
          </a:prstGeom>
        </p:spPr>
      </p:pic>
      <p:pic>
        <p:nvPicPr>
          <p:cNvPr id="10" name="Picture 9">
            <a:extLst>
              <a:ext uri="{FF2B5EF4-FFF2-40B4-BE49-F238E27FC236}">
                <a16:creationId xmlns:a16="http://schemas.microsoft.com/office/drawing/2014/main" id="{6E51397F-146A-4243-83F6-75D0A25DEE8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7819379" y="4232577"/>
            <a:ext cx="2234320" cy="2029968"/>
          </a:xfrm>
          <a:prstGeom prst="rect">
            <a:avLst/>
          </a:prstGeom>
          <a:effectLst/>
        </p:spPr>
      </p:pic>
    </p:spTree>
    <p:extLst>
      <p:ext uri="{BB962C8B-B14F-4D97-AF65-F5344CB8AC3E}">
        <p14:creationId xmlns:p14="http://schemas.microsoft.com/office/powerpoint/2010/main" val="18205729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C81693-F982-BE4D-A8D5-6C9A2B0B2636}"/>
              </a:ext>
            </a:extLst>
          </p:cNvPr>
          <p:cNvSpPr>
            <a:spLocks noGrp="1"/>
          </p:cNvSpPr>
          <p:nvPr>
            <p:ph type="title"/>
          </p:nvPr>
        </p:nvSpPr>
        <p:spPr>
          <a:xfrm>
            <a:off x="583440" y="374244"/>
            <a:ext cx="10515600" cy="1056868"/>
          </a:xfrm>
        </p:spPr>
        <p:txBody>
          <a:bodyPr/>
          <a:lstStyle>
            <a:lvl1pPr>
              <a:defRPr>
                <a:latin typeface="Cambria" panose="02040503050406030204" pitchFamily="18"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E216707D-C2CC-3946-8DD1-A21D00215013}"/>
              </a:ext>
            </a:extLst>
          </p:cNvPr>
          <p:cNvSpPr>
            <a:spLocks noGrp="1"/>
          </p:cNvSpPr>
          <p:nvPr>
            <p:ph idx="1"/>
          </p:nvPr>
        </p:nvSpPr>
        <p:spPr>
          <a:xfrm>
            <a:off x="583440" y="1431112"/>
            <a:ext cx="9057146" cy="4741088"/>
          </a:xfrm>
        </p:spPr>
        <p:txBody>
          <a:bodyPr anchor="ctr" anchorCtr="0">
            <a:normAutofit/>
          </a:bodyPr>
          <a:lstStyle>
            <a:lvl1pPr>
              <a:defRPr sz="1800">
                <a:solidFill>
                  <a:schemeClr val="bg2">
                    <a:lumMod val="50000"/>
                  </a:schemeClr>
                </a:solidFill>
                <a:latin typeface="Cambria" panose="02040503050406030204" pitchFamily="18" charset="0"/>
              </a:defRPr>
            </a:lvl1pPr>
            <a:lvl2pPr>
              <a:defRPr sz="1800">
                <a:solidFill>
                  <a:schemeClr val="bg2">
                    <a:lumMod val="50000"/>
                  </a:schemeClr>
                </a:solidFill>
                <a:latin typeface="Cambria" panose="02040503050406030204" pitchFamily="18" charset="0"/>
              </a:defRPr>
            </a:lvl2pPr>
            <a:lvl3pPr>
              <a:defRPr sz="1800">
                <a:solidFill>
                  <a:schemeClr val="bg2">
                    <a:lumMod val="50000"/>
                  </a:schemeClr>
                </a:solidFill>
                <a:latin typeface="Cambria" panose="02040503050406030204" pitchFamily="18" charset="0"/>
              </a:defRPr>
            </a:lvl3pPr>
            <a:lvl4pPr>
              <a:defRPr sz="1800">
                <a:solidFill>
                  <a:schemeClr val="bg2">
                    <a:lumMod val="50000"/>
                  </a:schemeClr>
                </a:solidFill>
                <a:latin typeface="Cambria" panose="02040503050406030204" pitchFamily="18" charset="0"/>
              </a:defRPr>
            </a:lvl4pPr>
            <a:lvl5pPr>
              <a:defRPr sz="1800">
                <a:solidFill>
                  <a:schemeClr val="bg2">
                    <a:lumMod val="50000"/>
                  </a:schemeClr>
                </a:solidFill>
                <a:latin typeface="Cambria" panose="020405030504060302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a:extLst>
              <a:ext uri="{FF2B5EF4-FFF2-40B4-BE49-F238E27FC236}">
                <a16:creationId xmlns:a16="http://schemas.microsoft.com/office/drawing/2014/main" id="{4244446E-AF97-294A-B9E3-CBB978870D75}"/>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9640586" y="5574146"/>
            <a:ext cx="1579367" cy="598053"/>
          </a:xfrm>
          <a:prstGeom prst="rect">
            <a:avLst/>
          </a:prstGeom>
        </p:spPr>
      </p:pic>
    </p:spTree>
    <p:extLst>
      <p:ext uri="{BB962C8B-B14F-4D97-AF65-F5344CB8AC3E}">
        <p14:creationId xmlns:p14="http://schemas.microsoft.com/office/powerpoint/2010/main" val="24833538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C81693-F982-BE4D-A8D5-6C9A2B0B2636}"/>
              </a:ext>
            </a:extLst>
          </p:cNvPr>
          <p:cNvSpPr>
            <a:spLocks noGrp="1"/>
          </p:cNvSpPr>
          <p:nvPr>
            <p:ph type="title"/>
          </p:nvPr>
        </p:nvSpPr>
        <p:spPr>
          <a:xfrm>
            <a:off x="583440" y="374244"/>
            <a:ext cx="10515600" cy="1056868"/>
          </a:xfrm>
        </p:spPr>
        <p:txBody>
          <a:bodyPr/>
          <a:lstStyle>
            <a:lvl1pPr>
              <a:defRPr>
                <a:latin typeface="Cambria" panose="02040503050406030204" pitchFamily="18"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E216707D-C2CC-3946-8DD1-A21D00215013}"/>
              </a:ext>
            </a:extLst>
          </p:cNvPr>
          <p:cNvSpPr>
            <a:spLocks noGrp="1"/>
          </p:cNvSpPr>
          <p:nvPr>
            <p:ph idx="1"/>
          </p:nvPr>
        </p:nvSpPr>
        <p:spPr>
          <a:xfrm>
            <a:off x="583440" y="1431112"/>
            <a:ext cx="9057146" cy="4741088"/>
          </a:xfrm>
        </p:spPr>
        <p:txBody>
          <a:bodyPr anchor="ctr" anchorCtr="0">
            <a:normAutofit/>
          </a:bodyPr>
          <a:lstStyle>
            <a:lvl1pPr>
              <a:defRPr sz="1800">
                <a:solidFill>
                  <a:schemeClr val="bg2">
                    <a:lumMod val="50000"/>
                  </a:schemeClr>
                </a:solidFill>
                <a:latin typeface="Cambria" panose="02040503050406030204" pitchFamily="18" charset="0"/>
              </a:defRPr>
            </a:lvl1pPr>
            <a:lvl2pPr>
              <a:defRPr sz="1800">
                <a:solidFill>
                  <a:schemeClr val="bg2">
                    <a:lumMod val="50000"/>
                  </a:schemeClr>
                </a:solidFill>
                <a:latin typeface="Cambria" panose="02040503050406030204" pitchFamily="18" charset="0"/>
              </a:defRPr>
            </a:lvl2pPr>
            <a:lvl3pPr>
              <a:defRPr sz="1800">
                <a:solidFill>
                  <a:schemeClr val="bg2">
                    <a:lumMod val="50000"/>
                  </a:schemeClr>
                </a:solidFill>
                <a:latin typeface="Cambria" panose="02040503050406030204" pitchFamily="18" charset="0"/>
              </a:defRPr>
            </a:lvl3pPr>
            <a:lvl4pPr>
              <a:defRPr sz="1800">
                <a:solidFill>
                  <a:schemeClr val="bg2">
                    <a:lumMod val="50000"/>
                  </a:schemeClr>
                </a:solidFill>
                <a:latin typeface="Cambria" panose="02040503050406030204" pitchFamily="18" charset="0"/>
              </a:defRPr>
            </a:lvl4pPr>
            <a:lvl5pPr>
              <a:defRPr sz="1800">
                <a:solidFill>
                  <a:schemeClr val="bg2">
                    <a:lumMod val="50000"/>
                  </a:schemeClr>
                </a:solidFill>
                <a:latin typeface="Cambria" panose="020405030504060302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a:extLst>
              <a:ext uri="{FF2B5EF4-FFF2-40B4-BE49-F238E27FC236}">
                <a16:creationId xmlns:a16="http://schemas.microsoft.com/office/drawing/2014/main" id="{4244446E-AF97-294A-B9E3-CBB978870D75}"/>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946194" y="5963145"/>
            <a:ext cx="1579367" cy="598053"/>
          </a:xfrm>
          <a:prstGeom prst="rect">
            <a:avLst/>
          </a:prstGeom>
        </p:spPr>
      </p:pic>
      <p:pic>
        <p:nvPicPr>
          <p:cNvPr id="5" name="Picture 4" descr="A screenshot of a computer&#10;&#10;Description automatically generated with low confidence">
            <a:extLst>
              <a:ext uri="{FF2B5EF4-FFF2-40B4-BE49-F238E27FC236}">
                <a16:creationId xmlns:a16="http://schemas.microsoft.com/office/drawing/2014/main" id="{94D8D6AC-AC5F-4BC1-9D38-8B0B8491D2D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910354" y="6236045"/>
            <a:ext cx="1860899" cy="293216"/>
          </a:xfrm>
          <a:prstGeom prst="rect">
            <a:avLst/>
          </a:prstGeom>
        </p:spPr>
      </p:pic>
    </p:spTree>
    <p:extLst>
      <p:ext uri="{BB962C8B-B14F-4D97-AF65-F5344CB8AC3E}">
        <p14:creationId xmlns:p14="http://schemas.microsoft.com/office/powerpoint/2010/main" val="39223034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2D299-1AD4-DF41-A577-429AA2CB3529}"/>
              </a:ext>
            </a:extLst>
          </p:cNvPr>
          <p:cNvSpPr>
            <a:spLocks noGrp="1"/>
          </p:cNvSpPr>
          <p:nvPr>
            <p:ph type="title"/>
          </p:nvPr>
        </p:nvSpPr>
        <p:spPr>
          <a:xfrm>
            <a:off x="695325" y="685800"/>
            <a:ext cx="8281250" cy="2743198"/>
          </a:xfrm>
        </p:spPr>
        <p:txBody>
          <a:bodyPr anchor="b">
            <a:normAutofit/>
          </a:bodyPr>
          <a:lstStyle>
            <a:lvl1pPr>
              <a:defRPr sz="4400">
                <a:latin typeface="Cambria" panose="02040503050406030204" pitchFamily="18"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A4389FCB-F5FD-7948-AD25-0E76BEE9303B}"/>
              </a:ext>
            </a:extLst>
          </p:cNvPr>
          <p:cNvSpPr>
            <a:spLocks noGrp="1"/>
          </p:cNvSpPr>
          <p:nvPr>
            <p:ph type="body" idx="1"/>
          </p:nvPr>
        </p:nvSpPr>
        <p:spPr>
          <a:xfrm>
            <a:off x="695325" y="3431384"/>
            <a:ext cx="8281250" cy="1500187"/>
          </a:xfrm>
        </p:spPr>
        <p:txBody>
          <a:bodyPr>
            <a:normAutofit/>
          </a:bodyPr>
          <a:lstStyle>
            <a:lvl1pPr marL="0" indent="0">
              <a:buNone/>
              <a:defRPr sz="2800">
                <a:solidFill>
                  <a:schemeClr val="bg2">
                    <a:lumMod val="50000"/>
                  </a:schemeClr>
                </a:solidFill>
                <a:latin typeface="Cambria" panose="02040503050406030204" pitchFamily="18"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22938077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4A52C0B-D9E3-284A-9460-C2B0FDA7F0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64DD22A0-F1F4-2E44-8497-782BBAC678F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E21146-4D2E-5F46-9014-60010120E96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DC4CFD-4E19-0E41-A579-FF282FCD936E}" type="datetimeFigureOut">
              <a:rPr lang="en-US" smtClean="0"/>
              <a:t>6/24/2024</a:t>
            </a:fld>
            <a:endParaRPr lang="en-US"/>
          </a:p>
        </p:txBody>
      </p:sp>
      <p:sp>
        <p:nvSpPr>
          <p:cNvPr id="5" name="Footer Placeholder 4">
            <a:extLst>
              <a:ext uri="{FF2B5EF4-FFF2-40B4-BE49-F238E27FC236}">
                <a16:creationId xmlns:a16="http://schemas.microsoft.com/office/drawing/2014/main" id="{A7499F95-5705-874B-AFEA-B260C7BCDA9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98F9E09-1BAA-6449-B526-BB3A851CF1F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918DF5-64B3-0546-A12F-B1112C9BD20D}" type="slidenum">
              <a:rPr lang="en-US" smtClean="0"/>
              <a:t>‹#›</a:t>
            </a:fld>
            <a:endParaRPr lang="en-US"/>
          </a:p>
        </p:txBody>
      </p:sp>
    </p:spTree>
    <p:extLst>
      <p:ext uri="{BB962C8B-B14F-4D97-AF65-F5344CB8AC3E}">
        <p14:creationId xmlns:p14="http://schemas.microsoft.com/office/powerpoint/2010/main" val="1830982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1"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432" userDrawn="1">
          <p15:clr>
            <a:srgbClr val="F26B43"/>
          </p15:clr>
        </p15:guide>
        <p15:guide id="4" orient="horz" pos="3888" userDrawn="1">
          <p15:clr>
            <a:srgbClr val="F26B43"/>
          </p15:clr>
        </p15:guide>
        <p15:guide id="5" pos="432" userDrawn="1">
          <p15:clr>
            <a:srgbClr val="F26B43"/>
          </p15:clr>
        </p15:guide>
        <p15:guide id="6" pos="724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s://commissionsantementale.ca/resource/acces-refuse-stigmatisation-en-sante-mentale-consommation-de-substances-et-acces-aux-soins/"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hyperlink" Target="https://www.youtube.com/watch?v=A_FqkNxfXUE&amp;list=PL2NuAPXp8ohZ5nHS7069VoBDRLrGnhePJ&amp;index=7" TargetMode="External"/><Relationship Id="rId2" Type="http://schemas.openxmlformats.org/officeDocument/2006/relationships/slideLayout" Target="../slideLayouts/slideLayout3.xml"/><Relationship Id="rId1" Type="http://schemas.openxmlformats.org/officeDocument/2006/relationships/tags" Target="../tags/tag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hyperlink" Target="https://www.youtube.com/watch?v=A_FqkNxfXUE&amp;list=PL2NuAPXp8ohZ5nHS7069VoBDRLrGnhePJ&amp;index=6"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hyperlink" Target="https://commissionsantementale.ca/reseau-de-soins-de-sante-mentale-de-qualite/"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hyperlink" Target="https://commissionsantementale.ca/resource/prevenir-et-gerer-les-troubles-mentaux-et-physiques-concomitants/" TargetMode="External"/></Relationships>
</file>

<file path=ppt/slides/_rels/slide23.xml.rels><?xml version="1.0" encoding="UTF-8" standalone="yes"?>
<Relationships xmlns="http://schemas.openxmlformats.org/package/2006/relationships"><Relationship Id="rId8" Type="http://schemas.openxmlformats.org/officeDocument/2006/relationships/hyperlink" Target="https://commissionsantementale.ca/ce-que-nous-faisons/la-sante-mentale-dans-le-systeme-judiciaire/" TargetMode="External"/><Relationship Id="rId3" Type="http://schemas.openxmlformats.org/officeDocument/2006/relationships/hyperlink" Target="https://commissionsantementale.ca/ameliorer-lacces-aux-services-de-counseling-de-psychotherapie-et-de-psychologie/" TargetMode="External"/><Relationship Id="rId7" Type="http://schemas.openxmlformats.org/officeDocument/2006/relationships/hyperlink" Target="https://commissionsantementale.ca/ce-que-nous-faisons/aidants/"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hyperlink" Target="https://commissionsantementale.ca/ce-que-nous-faisons/aines/" TargetMode="External"/><Relationship Id="rId11" Type="http://schemas.openxmlformats.org/officeDocument/2006/relationships/hyperlink" Target="https://commissionsantementale.ca/le-retablissement/" TargetMode="External"/><Relationship Id="rId5" Type="http://schemas.openxmlformats.org/officeDocument/2006/relationships/hyperlink" Target="https://commissionsantementale.ca/ce-que-nous-faisons/enfants-et-jeunes/" TargetMode="External"/><Relationship Id="rId10" Type="http://schemas.openxmlformats.org/officeDocument/2006/relationships/hyperlink" Target="https://commissionsantementale.ca/ce-que-nous-faisons/diversite/" TargetMode="External"/><Relationship Id="rId4" Type="http://schemas.openxmlformats.org/officeDocument/2006/relationships/hyperlink" Target="https://commissionsantementale.ca/ce-que-nous-faisons/acces-a-des-soins-de-sante-mentale-de-qualite/" TargetMode="External"/><Relationship Id="rId9" Type="http://schemas.openxmlformats.org/officeDocument/2006/relationships/hyperlink" Target="https://commissionsantementale.ca/resource/mhcc-w2a-rainbow-youth-health-forum-report/" TargetMode="External"/></Relationships>
</file>

<file path=ppt/slides/_rels/slide24.xml.rels><?xml version="1.0" encoding="UTF-8" standalone="yes"?>
<Relationships xmlns="http://schemas.openxmlformats.org/package/2006/relationships"><Relationship Id="rId8" Type="http://schemas.openxmlformats.org/officeDocument/2006/relationships/hyperlink" Target="https://www.chalearning.ca/" TargetMode="External"/><Relationship Id="rId3" Type="http://schemas.openxmlformats.org/officeDocument/2006/relationships/hyperlink" Target="https://commissionsantementale.ca/stigmatisation-structurelle/" TargetMode="External"/><Relationship Id="rId7" Type="http://schemas.openxmlformats.org/officeDocument/2006/relationships/hyperlink" Target="https://commissionsantementale.ca/ce-que-nous-faisons/sante-mentale-en-milieu-de-travail/promouvoir-la-sante-et-la-securite-psychologiques-dans-les-etablissements-de-sante/"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hyperlink" Target="https://www.espritautravail.ca/esprit-au-travail-du-secteur-de-la-sante" TargetMode="External"/><Relationship Id="rId5" Type="http://schemas.openxmlformats.org/officeDocument/2006/relationships/hyperlink" Target="https://commissionsantementale.ca/main-doeuvre-en-quete-demploi/" TargetMode="External"/><Relationship Id="rId4" Type="http://schemas.openxmlformats.org/officeDocument/2006/relationships/hyperlink" Target="https://www.camh.ca/en/education/continuing-education-programs-and-courses/continuing-education-directory/understanding-stigma" TargetMode="External"/></Relationships>
</file>

<file path=ppt/slides/_rels/slide25.xml.rels><?xml version="1.0" encoding="UTF-8" standalone="yes"?>
<Relationships xmlns="http://schemas.openxmlformats.org/package/2006/relationships"><Relationship Id="rId8" Type="http://schemas.openxmlformats.org/officeDocument/2006/relationships/hyperlink" Target="https://www.youtube.com/playlist?list=PL2NuAPXp8ohZ5nHS7069VoBDRLrGnhePJ" TargetMode="External"/><Relationship Id="rId3" Type="http://schemas.openxmlformats.org/officeDocument/2006/relationships/hyperlink" Target="https://commissionsantementale.ca/resource/acces-refuse-stigmatisation-en-sante-mentale-consommation-de-substances-et-acces-aux-soins/" TargetMode="External"/><Relationship Id="rId7" Type="http://schemas.openxmlformats.org/officeDocument/2006/relationships/hyperlink" Target="https://www.youtube.com/watch?v=Db6VZ5Fgy7w"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hyperlink" Target="https://commissionsantementale.ca/resource/prenez-part-au-mouvement-promouvoir-la-sante-et-la-securite-psychologiques-dans-les-services-de-sante/" TargetMode="External"/><Relationship Id="rId11" Type="http://schemas.openxmlformats.org/officeDocument/2006/relationships/hyperlink" Target="https://www.youtube.com/playlist?list=PL2NuAPXp8ohbUt1WW0ga4afMYMmRSr7WZ" TargetMode="External"/><Relationship Id="rId5" Type="http://schemas.openxmlformats.org/officeDocument/2006/relationships/hyperlink" Target="https://commissionsantementale.ca/resource/la-voie-vers-lavenir-deconstruire-la-stigmatisation-sante-mentale-et-consommation-de-substances/" TargetMode="External"/><Relationship Id="rId10" Type="http://schemas.openxmlformats.org/officeDocument/2006/relationships/hyperlink" Target="https://commissionsantementale.ca/resource/garder-la-sante-mentale-des-etudiants-au-coeur-de-lenseignement-postsecondaire/" TargetMode="External"/><Relationship Id="rId4" Type="http://schemas.openxmlformats.org/officeDocument/2006/relationships/hyperlink" Target="https://commissionsantementale.ca/resource/sentiment-dinferiorite-stigmatisation-sante-mentale-consommation-de-substances-qualite-de-soins/" TargetMode="External"/><Relationship Id="rId9" Type="http://schemas.openxmlformats.org/officeDocument/2006/relationships/hyperlink" Target="https://commissionsantementale.ca/resource/du-pain-sur-la-planche-le-point-de-vue-des-jeunes-sur-les-pratiques-axees-sur-le-retablissement/"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034DD7B-069F-5F4E-B4F0-3F13E06017E8}"/>
              </a:ext>
            </a:extLst>
          </p:cNvPr>
          <p:cNvSpPr>
            <a:spLocks noGrp="1"/>
          </p:cNvSpPr>
          <p:nvPr>
            <p:ph type="ctrTitle"/>
          </p:nvPr>
        </p:nvSpPr>
        <p:spPr>
          <a:xfrm>
            <a:off x="806051" y="908075"/>
            <a:ext cx="7377830" cy="1588127"/>
          </a:xfrm>
        </p:spPr>
        <p:txBody>
          <a:bodyPr>
            <a:normAutofit/>
          </a:bodyPr>
          <a:lstStyle/>
          <a:p>
            <a:r>
              <a:rPr lang="fr-ca" sz="5400" dirty="0">
                <a:latin typeface="Lora" pitchFamily="2" charset="0"/>
              </a:rPr>
              <a:t>Une amélioration pour tous</a:t>
            </a:r>
            <a:endParaRPr lang="en-US" dirty="0">
              <a:latin typeface="Lora" pitchFamily="2" charset="0"/>
            </a:endParaRPr>
          </a:p>
        </p:txBody>
      </p:sp>
      <p:sp>
        <p:nvSpPr>
          <p:cNvPr id="5" name="Subtitle 4">
            <a:extLst>
              <a:ext uri="{FF2B5EF4-FFF2-40B4-BE49-F238E27FC236}">
                <a16:creationId xmlns:a16="http://schemas.microsoft.com/office/drawing/2014/main" id="{FF4C1641-1A6D-A642-B3D5-B96F9C67B054}"/>
              </a:ext>
            </a:extLst>
          </p:cNvPr>
          <p:cNvSpPr>
            <a:spLocks noGrp="1"/>
          </p:cNvSpPr>
          <p:nvPr>
            <p:ph type="subTitle" idx="1"/>
          </p:nvPr>
        </p:nvSpPr>
        <p:spPr>
          <a:xfrm>
            <a:off x="834615" y="2578608"/>
            <a:ext cx="6422712" cy="1136865"/>
          </a:xfrm>
        </p:spPr>
        <p:txBody>
          <a:bodyPr/>
          <a:lstStyle/>
          <a:p>
            <a:pPr>
              <a:lnSpc>
                <a:spcPct val="100000"/>
              </a:lnSpc>
              <a:spcBef>
                <a:spcPts val="0"/>
              </a:spcBef>
            </a:pPr>
            <a:r>
              <a:rPr lang="fr-ca" sz="3500" dirty="0">
                <a:latin typeface="Lora" pitchFamily="2" charset="0"/>
              </a:rPr>
              <a:t>Adopter le Cadre de soins de santé mentale de qualité</a:t>
            </a:r>
            <a:endParaRPr lang="en-US" sz="3500" dirty="0">
              <a:latin typeface="Lora" pitchFamily="2" charset="0"/>
            </a:endParaRPr>
          </a:p>
        </p:txBody>
      </p:sp>
      <p:sp>
        <p:nvSpPr>
          <p:cNvPr id="3" name="Oval 2">
            <a:extLst>
              <a:ext uri="{FF2B5EF4-FFF2-40B4-BE49-F238E27FC236}">
                <a16:creationId xmlns:a16="http://schemas.microsoft.com/office/drawing/2014/main" id="{367D0E43-B183-470D-AD25-90F9BA8F9039}"/>
              </a:ext>
            </a:extLst>
          </p:cNvPr>
          <p:cNvSpPr/>
          <p:nvPr/>
        </p:nvSpPr>
        <p:spPr>
          <a:xfrm>
            <a:off x="9909810" y="2496202"/>
            <a:ext cx="2628900" cy="257871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screenshot of a computer&#10;&#10;Description automatically generated with low confidence">
            <a:extLst>
              <a:ext uri="{FF2B5EF4-FFF2-40B4-BE49-F238E27FC236}">
                <a16:creationId xmlns:a16="http://schemas.microsoft.com/office/drawing/2014/main" id="{20B11957-0363-4196-AFEB-C412B4F69E0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08147" y="5732447"/>
            <a:ext cx="3115474" cy="490896"/>
          </a:xfrm>
          <a:prstGeom prst="rect">
            <a:avLst/>
          </a:prstGeom>
        </p:spPr>
      </p:pic>
      <p:pic>
        <p:nvPicPr>
          <p:cNvPr id="7" name="Picture 6" descr="A circular chart with different colored circles&#10;&#10;Description automatically generated">
            <a:extLst>
              <a:ext uri="{FF2B5EF4-FFF2-40B4-BE49-F238E27FC236}">
                <a16:creationId xmlns:a16="http://schemas.microsoft.com/office/drawing/2014/main" id="{2B84EF90-9B09-E612-470E-B29ADDA738C4}"/>
              </a:ext>
            </a:extLst>
          </p:cNvPr>
          <p:cNvPicPr>
            <a:picLocks noChangeAspect="1"/>
          </p:cNvPicPr>
          <p:nvPr/>
        </p:nvPicPr>
        <p:blipFill>
          <a:blip r:embed="rId4"/>
          <a:stretch>
            <a:fillRect/>
          </a:stretch>
        </p:blipFill>
        <p:spPr>
          <a:xfrm>
            <a:off x="9989892" y="2578608"/>
            <a:ext cx="2468735" cy="2471062"/>
          </a:xfrm>
          <a:prstGeom prst="rect">
            <a:avLst/>
          </a:prstGeom>
        </p:spPr>
      </p:pic>
    </p:spTree>
    <p:extLst>
      <p:ext uri="{BB962C8B-B14F-4D97-AF65-F5344CB8AC3E}">
        <p14:creationId xmlns:p14="http://schemas.microsoft.com/office/powerpoint/2010/main" val="15578216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es 10 facettes de la qualité&#10;&#10;Le Cadre est un ensemble de 10 dimensions caractérisant les soins de santé mentale de qualité qui peut être appliqué à toute organisation de soins de santé&#10;&#10;- Logo de la Commission de la santé mentale du Canada&#10;- Logo de SoinsSantéCAN ">
            <a:extLst>
              <a:ext uri="{FF2B5EF4-FFF2-40B4-BE49-F238E27FC236}">
                <a16:creationId xmlns:a16="http://schemas.microsoft.com/office/drawing/2014/main" id="{D9CB24E4-A7EA-5A8F-AFF3-C37439ABABEE}"/>
              </a:ext>
            </a:extLst>
          </p:cNvPr>
          <p:cNvPicPr>
            <a:picLocks noChangeAspect="1"/>
          </p:cNvPicPr>
          <p:nvPr/>
        </p:nvPicPr>
        <p:blipFill>
          <a:blip r:embed="rId3"/>
          <a:stretch>
            <a:fillRect/>
          </a:stretch>
        </p:blipFill>
        <p:spPr>
          <a:xfrm>
            <a:off x="504" y="283"/>
            <a:ext cx="12190992" cy="6857433"/>
          </a:xfrm>
          <a:prstGeom prst="rect">
            <a:avLst/>
          </a:prstGeom>
        </p:spPr>
      </p:pic>
    </p:spTree>
    <p:extLst>
      <p:ext uri="{BB962C8B-B14F-4D97-AF65-F5344CB8AC3E}">
        <p14:creationId xmlns:p14="http://schemas.microsoft.com/office/powerpoint/2010/main" val="32227706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En detail : Dimensions 1 à 5 &#10;&#10;Un tableau avec 5 dimensions : accessibles, appropriée, apprentissage et amélioration continus, intégrés, axés sur la personne  &#10;&#10;- Logo de la Commission de la santé mentale du Canada&#10;- Logo de SoinsSantéCAN ">
            <a:extLst>
              <a:ext uri="{FF2B5EF4-FFF2-40B4-BE49-F238E27FC236}">
                <a16:creationId xmlns:a16="http://schemas.microsoft.com/office/drawing/2014/main" id="{BF980E77-97B3-10F6-281D-76568F78C9EE}"/>
              </a:ext>
            </a:extLst>
          </p:cNvPr>
          <p:cNvPicPr>
            <a:picLocks noChangeAspect="1"/>
          </p:cNvPicPr>
          <p:nvPr/>
        </p:nvPicPr>
        <p:blipFill>
          <a:blip r:embed="rId3"/>
          <a:stretch>
            <a:fillRect/>
          </a:stretch>
        </p:blipFill>
        <p:spPr>
          <a:xfrm>
            <a:off x="504" y="283"/>
            <a:ext cx="12190992" cy="6857433"/>
          </a:xfrm>
          <a:prstGeom prst="rect">
            <a:avLst/>
          </a:prstGeom>
        </p:spPr>
      </p:pic>
    </p:spTree>
    <p:extLst>
      <p:ext uri="{BB962C8B-B14F-4D97-AF65-F5344CB8AC3E}">
        <p14:creationId xmlns:p14="http://schemas.microsoft.com/office/powerpoint/2010/main" val="28312145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En detail : Dimensions 6 à 10&#10;&#10;Un tableau avec 5 dimensions : axés sur le rétablissement, sécuritaires, exempts de stigmatisation et inclusifs, tiennent compte des traumatismes, environnement conciliant travail-vie privée &#10;&#10;- Logo de la Commission de la santé mentale du Canada&#10;- Logo de SoinsSantéCAN ">
            <a:extLst>
              <a:ext uri="{FF2B5EF4-FFF2-40B4-BE49-F238E27FC236}">
                <a16:creationId xmlns:a16="http://schemas.microsoft.com/office/drawing/2014/main" id="{31C4273C-8974-0031-4584-355EB0F74CAE}"/>
              </a:ext>
            </a:extLst>
          </p:cNvPr>
          <p:cNvPicPr>
            <a:picLocks noChangeAspect="1"/>
          </p:cNvPicPr>
          <p:nvPr/>
        </p:nvPicPr>
        <p:blipFill>
          <a:blip r:embed="rId3"/>
          <a:stretch>
            <a:fillRect/>
          </a:stretch>
        </p:blipFill>
        <p:spPr>
          <a:xfrm>
            <a:off x="504" y="283"/>
            <a:ext cx="12190992" cy="6857433"/>
          </a:xfrm>
          <a:prstGeom prst="rect">
            <a:avLst/>
          </a:prstGeom>
        </p:spPr>
      </p:pic>
    </p:spTree>
    <p:extLst>
      <p:ext uri="{BB962C8B-B14F-4D97-AF65-F5344CB8AC3E}">
        <p14:creationId xmlns:p14="http://schemas.microsoft.com/office/powerpoint/2010/main" val="17943835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0469F93-600A-2843-ACCD-2C188FA5B6D7}"/>
              </a:ext>
            </a:extLst>
          </p:cNvPr>
          <p:cNvSpPr>
            <a:spLocks noGrp="1"/>
          </p:cNvSpPr>
          <p:nvPr>
            <p:ph type="title"/>
          </p:nvPr>
        </p:nvSpPr>
        <p:spPr>
          <a:xfrm>
            <a:off x="732269" y="611913"/>
            <a:ext cx="7614486" cy="2297542"/>
          </a:xfrm>
        </p:spPr>
        <p:txBody>
          <a:bodyPr>
            <a:normAutofit/>
          </a:bodyPr>
          <a:lstStyle/>
          <a:p>
            <a:r>
              <a:rPr lang="fr-ca" sz="4800" dirty="0">
                <a:latin typeface="Lora" pitchFamily="2" charset="0"/>
              </a:rPr>
              <a:t>Profiter des avantages</a:t>
            </a:r>
            <a:endParaRPr lang="en-US" sz="4800" dirty="0">
              <a:latin typeface="Lora" pitchFamily="2" charset="0"/>
            </a:endParaRPr>
          </a:p>
        </p:txBody>
      </p:sp>
    </p:spTree>
    <p:extLst>
      <p:ext uri="{BB962C8B-B14F-4D97-AF65-F5344CB8AC3E}">
        <p14:creationId xmlns:p14="http://schemas.microsoft.com/office/powerpoint/2010/main" val="18645398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es gens sont prêts à envisager ces questions d’un nouvel angle. […] D’un point de vue sociétal, nous devons déstigmatiser la maladie mentale à l’échelle du pays.»&#10;– Un répondant ayant participé à l’initiative&#10;Défenseurs et agents de changement de la CSMC&#10;&#10;- Logo de la Commission de la santé mentale du Canada&#10;- Logo de SoinsSantéCAN ">
            <a:extLst>
              <a:ext uri="{FF2B5EF4-FFF2-40B4-BE49-F238E27FC236}">
                <a16:creationId xmlns:a16="http://schemas.microsoft.com/office/drawing/2014/main" id="{1992ED64-F09B-4793-B920-D4BBD09A28B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03" y="0"/>
            <a:ext cx="12189993" cy="6858000"/>
          </a:xfrm>
          <a:prstGeom prst="rect">
            <a:avLst/>
          </a:prstGeom>
        </p:spPr>
      </p:pic>
    </p:spTree>
    <p:extLst>
      <p:ext uri="{BB962C8B-B14F-4D97-AF65-F5344CB8AC3E}">
        <p14:creationId xmlns:p14="http://schemas.microsoft.com/office/powerpoint/2010/main" val="17751822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ienfaits pour les fournisseurs de soins de santé&#10;&#10; Le Cadre permet de, favoriser la santé des fournisseurs, favoriser l’apprentissage continu en matière de soins sécuritaires et de qualité, lutter contre la stigmatisation qui empêche les gens de demander de l’aide, créer un milieu de travail sécuritaire sur le plan psychologique &#10;&#10;- Logo de la Commission de la santé mentale du Canada&#10;- Logo de SoinsSantéCAN ">
            <a:extLst>
              <a:ext uri="{FF2B5EF4-FFF2-40B4-BE49-F238E27FC236}">
                <a16:creationId xmlns:a16="http://schemas.microsoft.com/office/drawing/2014/main" id="{0EB3C580-73A1-DA02-D349-7961BFD68255}"/>
              </a:ext>
            </a:extLst>
          </p:cNvPr>
          <p:cNvPicPr>
            <a:picLocks noChangeAspect="1"/>
          </p:cNvPicPr>
          <p:nvPr/>
        </p:nvPicPr>
        <p:blipFill>
          <a:blip r:embed="rId3"/>
          <a:stretch>
            <a:fillRect/>
          </a:stretch>
        </p:blipFill>
        <p:spPr>
          <a:xfrm>
            <a:off x="504" y="283"/>
            <a:ext cx="12190992" cy="6857433"/>
          </a:xfrm>
          <a:prstGeom prst="rect">
            <a:avLst/>
          </a:prstGeom>
        </p:spPr>
      </p:pic>
    </p:spTree>
    <p:extLst>
      <p:ext uri="{BB962C8B-B14F-4D97-AF65-F5344CB8AC3E}">
        <p14:creationId xmlns:p14="http://schemas.microsoft.com/office/powerpoint/2010/main" val="12460447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8C805-24E6-EE40-A12E-12CD246EF908}"/>
              </a:ext>
            </a:extLst>
          </p:cNvPr>
          <p:cNvSpPr>
            <a:spLocks noGrp="1"/>
          </p:cNvSpPr>
          <p:nvPr>
            <p:ph type="title"/>
          </p:nvPr>
        </p:nvSpPr>
        <p:spPr>
          <a:xfrm>
            <a:off x="1895004" y="679044"/>
            <a:ext cx="9003905" cy="1056868"/>
          </a:xfrm>
        </p:spPr>
        <p:txBody>
          <a:bodyPr/>
          <a:lstStyle/>
          <a:p>
            <a:r>
              <a:rPr lang="fr-ca" dirty="0">
                <a:latin typeface="Lora" pitchFamily="2" charset="0"/>
              </a:rPr>
              <a:t>Dans leurs mots</a:t>
            </a:r>
            <a:endParaRPr lang="en-US" dirty="0">
              <a:latin typeface="Lora" pitchFamily="2" charset="0"/>
            </a:endParaRPr>
          </a:p>
        </p:txBody>
      </p:sp>
      <p:pic>
        <p:nvPicPr>
          <p:cNvPr id="9" name="Picture 8" descr="A person wearing glasses&#10;&#10;Description automatically generated with medium confidence">
            <a:hlinkClick r:id="rId3"/>
            <a:extLst>
              <a:ext uri="{FF2B5EF4-FFF2-40B4-BE49-F238E27FC236}">
                <a16:creationId xmlns:a16="http://schemas.microsoft.com/office/drawing/2014/main" id="{4F053932-F418-4CBF-8A8A-48E2D5CF668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1" r="-459"/>
          <a:stretch/>
        </p:blipFill>
        <p:spPr>
          <a:xfrm>
            <a:off x="2046753" y="1630273"/>
            <a:ext cx="6948378" cy="4077508"/>
          </a:xfrm>
          <a:prstGeom prst="rect">
            <a:avLst/>
          </a:prstGeom>
        </p:spPr>
      </p:pic>
      <p:sp>
        <p:nvSpPr>
          <p:cNvPr id="11" name="Isosceles Triangle 10">
            <a:hlinkClick r:id="rId3"/>
            <a:extLst>
              <a:ext uri="{FF2B5EF4-FFF2-40B4-BE49-F238E27FC236}">
                <a16:creationId xmlns:a16="http://schemas.microsoft.com/office/drawing/2014/main" id="{534DA1B8-D4E2-4DD7-B2FB-C8BF5F813E95}"/>
              </a:ext>
            </a:extLst>
          </p:cNvPr>
          <p:cNvSpPr/>
          <p:nvPr/>
        </p:nvSpPr>
        <p:spPr>
          <a:xfrm rot="5400000">
            <a:off x="5287770" y="3546179"/>
            <a:ext cx="466344" cy="420624"/>
          </a:xfrm>
          <a:prstGeom prst="triangle">
            <a:avLst/>
          </a:prstGeom>
          <a:solidFill>
            <a:schemeClr val="bg1">
              <a:alpha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307467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ienfaits pour les utilisateurs de services &#10;&#10;Le Cadre permet, d’aider les utilisateurs de services à recontaître le soins de qualité à l’aide de dimensions mesurables, de transmettre aux utilisateurs la conviction qu’ils seront entendus et traités sans stigmatisation, donner accès à des soins appropriés, intégrés et tenant compte des traumatismes &#10;&#10;- Logo de la Commission de la santé mentale du Canada&#10;- Logo de SoinsSantéCAN&#10;">
            <a:extLst>
              <a:ext uri="{FF2B5EF4-FFF2-40B4-BE49-F238E27FC236}">
                <a16:creationId xmlns:a16="http://schemas.microsoft.com/office/drawing/2014/main" id="{DD0982A9-54D7-215F-C261-F1500E7FBFA9}"/>
              </a:ext>
            </a:extLst>
          </p:cNvPr>
          <p:cNvPicPr>
            <a:picLocks noChangeAspect="1"/>
          </p:cNvPicPr>
          <p:nvPr/>
        </p:nvPicPr>
        <p:blipFill>
          <a:blip r:embed="rId3"/>
          <a:stretch>
            <a:fillRect/>
          </a:stretch>
        </p:blipFill>
        <p:spPr>
          <a:xfrm>
            <a:off x="504" y="283"/>
            <a:ext cx="12190992" cy="6857433"/>
          </a:xfrm>
          <a:prstGeom prst="rect">
            <a:avLst/>
          </a:prstGeom>
        </p:spPr>
      </p:pic>
    </p:spTree>
    <p:extLst>
      <p:ext uri="{BB962C8B-B14F-4D97-AF65-F5344CB8AC3E}">
        <p14:creationId xmlns:p14="http://schemas.microsoft.com/office/powerpoint/2010/main" val="37064287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9189A1DB-333F-480F-8833-F4F1D4808AD9}"/>
              </a:ext>
            </a:extLst>
          </p:cNvPr>
          <p:cNvGrpSpPr/>
          <p:nvPr/>
        </p:nvGrpSpPr>
        <p:grpSpPr>
          <a:xfrm>
            <a:off x="2044002" y="1819928"/>
            <a:ext cx="7280444" cy="3672154"/>
            <a:chOff x="2201018" y="1592923"/>
            <a:chExt cx="7280444" cy="3672154"/>
          </a:xfrm>
        </p:grpSpPr>
        <p:pic>
          <p:nvPicPr>
            <p:cNvPr id="8" name="Picture 7" descr="Screencap of video titled &quot;Rainbow Youth Health&quot;.">
              <a:hlinkClick r:id="rId4"/>
              <a:extLst>
                <a:ext uri="{FF2B5EF4-FFF2-40B4-BE49-F238E27FC236}">
                  <a16:creationId xmlns:a16="http://schemas.microsoft.com/office/drawing/2014/main" id="{C18A7B2E-EA2A-4B64-B65F-8A1D17CD3E7E}"/>
                </a:ext>
              </a:extLst>
            </p:cNvPr>
            <p:cNvPicPr>
              <a:picLocks noChangeAspect="1"/>
            </p:cNvPicPr>
            <p:nvPr>
              <p:custDataLst>
                <p:tags r:id="rId1"/>
              </p:custDataLst>
            </p:nvPr>
          </p:nvPicPr>
          <p:blipFill>
            <a:blip r:embed="rId5"/>
            <a:srcRect/>
            <a:stretch/>
          </p:blipFill>
          <p:spPr>
            <a:xfrm>
              <a:off x="2201018" y="1592923"/>
              <a:ext cx="7280444" cy="3672154"/>
            </a:xfrm>
            <a:prstGeom prst="rect">
              <a:avLst/>
            </a:prstGeom>
          </p:spPr>
        </p:pic>
        <p:pic>
          <p:nvPicPr>
            <p:cNvPr id="9" name="Picture 8">
              <a:hlinkClick r:id="rId4"/>
              <a:extLst>
                <a:ext uri="{FF2B5EF4-FFF2-40B4-BE49-F238E27FC236}">
                  <a16:creationId xmlns:a16="http://schemas.microsoft.com/office/drawing/2014/main" id="{7E6F4199-8027-4D96-A258-018126DA630B}"/>
                </a:ext>
              </a:extLst>
            </p:cNvPr>
            <p:cNvPicPr>
              <a:picLocks noChangeAspect="1"/>
            </p:cNvPicPr>
            <p:nvPr/>
          </p:nvPicPr>
          <p:blipFill>
            <a:blip r:embed="rId6">
              <a:alphaModFix amt="50000"/>
            </a:blip>
            <a:stretch>
              <a:fillRect/>
            </a:stretch>
          </p:blipFill>
          <p:spPr>
            <a:xfrm>
              <a:off x="5640054" y="3103448"/>
              <a:ext cx="402371" cy="469433"/>
            </a:xfrm>
            <a:prstGeom prst="rect">
              <a:avLst/>
            </a:prstGeom>
          </p:spPr>
        </p:pic>
      </p:grpSp>
      <p:sp>
        <p:nvSpPr>
          <p:cNvPr id="10" name="Title 1">
            <a:extLst>
              <a:ext uri="{FF2B5EF4-FFF2-40B4-BE49-F238E27FC236}">
                <a16:creationId xmlns:a16="http://schemas.microsoft.com/office/drawing/2014/main" id="{8434F4E3-7709-414C-B132-2ECD5A7A6706}"/>
              </a:ext>
            </a:extLst>
          </p:cNvPr>
          <p:cNvSpPr>
            <a:spLocks noGrp="1"/>
          </p:cNvSpPr>
          <p:nvPr>
            <p:ph type="title"/>
          </p:nvPr>
        </p:nvSpPr>
        <p:spPr>
          <a:xfrm>
            <a:off x="1895004" y="679044"/>
            <a:ext cx="9003905" cy="1056868"/>
          </a:xfrm>
        </p:spPr>
        <p:txBody>
          <a:bodyPr/>
          <a:lstStyle/>
          <a:p>
            <a:r>
              <a:rPr lang="fr-ca" dirty="0">
                <a:latin typeface="Lora" pitchFamily="2" charset="0"/>
              </a:rPr>
              <a:t>Dans leurs mots</a:t>
            </a:r>
            <a:endParaRPr lang="en-US" dirty="0">
              <a:latin typeface="Lora" pitchFamily="2" charset="0"/>
            </a:endParaRPr>
          </a:p>
        </p:txBody>
      </p:sp>
      <p:sp>
        <p:nvSpPr>
          <p:cNvPr id="6" name="Isosceles Triangle 5">
            <a:hlinkClick r:id="rId7"/>
            <a:extLst>
              <a:ext uri="{FF2B5EF4-FFF2-40B4-BE49-F238E27FC236}">
                <a16:creationId xmlns:a16="http://schemas.microsoft.com/office/drawing/2014/main" id="{20634828-3804-44E8-BC37-D95AE4227F28}"/>
              </a:ext>
            </a:extLst>
          </p:cNvPr>
          <p:cNvSpPr/>
          <p:nvPr/>
        </p:nvSpPr>
        <p:spPr>
          <a:xfrm rot="5400000">
            <a:off x="5460178" y="3353313"/>
            <a:ext cx="466344" cy="420624"/>
          </a:xfrm>
          <a:prstGeom prst="triangle">
            <a:avLst/>
          </a:prstGeom>
          <a:solidFill>
            <a:schemeClr val="bg1">
              <a:alpha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517822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l faut] montrer les initiatives qui ont fonctionné et expliquer pourquoi. C’est ce qui permettra que ça marche.»&#10;&#10;– Un répondant ayant participé à l’initiative &#10;Défenseurs et agents de changement de la CSMC&#10;&#10;- Logo de la Commission de la santé mentale du Canada&#10;- Logo de SoinsSantéCAN&#10;">
            <a:extLst>
              <a:ext uri="{FF2B5EF4-FFF2-40B4-BE49-F238E27FC236}">
                <a16:creationId xmlns:a16="http://schemas.microsoft.com/office/drawing/2014/main" id="{57619C27-D0B0-448A-A056-842E1FE0158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03" y="0"/>
            <a:ext cx="12189993" cy="6858000"/>
          </a:xfrm>
          <a:prstGeom prst="rect">
            <a:avLst/>
          </a:prstGeom>
        </p:spPr>
      </p:pic>
    </p:spTree>
    <p:extLst>
      <p:ext uri="{BB962C8B-B14F-4D97-AF65-F5344CB8AC3E}">
        <p14:creationId xmlns:p14="http://schemas.microsoft.com/office/powerpoint/2010/main" val="5382196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0469F93-600A-2843-ACCD-2C188FA5B6D7}"/>
              </a:ext>
            </a:extLst>
          </p:cNvPr>
          <p:cNvSpPr>
            <a:spLocks noGrp="1"/>
          </p:cNvSpPr>
          <p:nvPr>
            <p:ph type="title"/>
          </p:nvPr>
        </p:nvSpPr>
        <p:spPr>
          <a:xfrm>
            <a:off x="786383" y="685800"/>
            <a:ext cx="8190191" cy="1819656"/>
          </a:xfrm>
        </p:spPr>
        <p:txBody>
          <a:bodyPr>
            <a:normAutofit/>
          </a:bodyPr>
          <a:lstStyle/>
          <a:p>
            <a:pPr>
              <a:lnSpc>
                <a:spcPct val="100000"/>
              </a:lnSpc>
            </a:pPr>
            <a:r>
              <a:rPr lang="fr-ca" sz="4800" dirty="0">
                <a:latin typeface="Lora" pitchFamily="2" charset="0"/>
              </a:rPr>
              <a:t>Un besoin réel et urgent</a:t>
            </a:r>
            <a:endParaRPr lang="en-US" sz="4800" dirty="0">
              <a:latin typeface="Lora" pitchFamily="2" charset="0"/>
            </a:endParaRPr>
          </a:p>
        </p:txBody>
      </p:sp>
    </p:spTree>
    <p:extLst>
      <p:ext uri="{BB962C8B-B14F-4D97-AF65-F5344CB8AC3E}">
        <p14:creationId xmlns:p14="http://schemas.microsoft.com/office/powerpoint/2010/main" val="6539102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ienfaits pour les organisations &#10;&#10;Le Cadre contribute à, hausser la productivité, diminuer l’absentéisme et le roulement de personnel, réduire les erreurs, augmenter la satisfaction de patients, améliorer le moral et les relations &#10;- Logo de la Commission de la santé mentale du Canada&#10;- Logo de SoinsSantéCAN&#10;">
            <a:extLst>
              <a:ext uri="{FF2B5EF4-FFF2-40B4-BE49-F238E27FC236}">
                <a16:creationId xmlns:a16="http://schemas.microsoft.com/office/drawing/2014/main" id="{B932BD18-A094-0EAA-135A-4D23960DE7A6}"/>
              </a:ext>
            </a:extLst>
          </p:cNvPr>
          <p:cNvPicPr>
            <a:picLocks noChangeAspect="1"/>
          </p:cNvPicPr>
          <p:nvPr/>
        </p:nvPicPr>
        <p:blipFill>
          <a:blip r:embed="rId3"/>
          <a:stretch>
            <a:fillRect/>
          </a:stretch>
        </p:blipFill>
        <p:spPr>
          <a:xfrm>
            <a:off x="504" y="283"/>
            <a:ext cx="12190992" cy="6857433"/>
          </a:xfrm>
          <a:prstGeom prst="rect">
            <a:avLst/>
          </a:prstGeom>
        </p:spPr>
      </p:pic>
    </p:spTree>
    <p:extLst>
      <p:ext uri="{BB962C8B-B14F-4D97-AF65-F5344CB8AC3E}">
        <p14:creationId xmlns:p14="http://schemas.microsoft.com/office/powerpoint/2010/main" val="20069406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0469F93-600A-2843-ACCD-2C188FA5B6D7}"/>
              </a:ext>
            </a:extLst>
          </p:cNvPr>
          <p:cNvSpPr>
            <a:spLocks noGrp="1"/>
          </p:cNvSpPr>
          <p:nvPr>
            <p:ph type="title"/>
          </p:nvPr>
        </p:nvSpPr>
        <p:spPr>
          <a:xfrm>
            <a:off x="759977" y="685800"/>
            <a:ext cx="7614486" cy="2380673"/>
          </a:xfrm>
        </p:spPr>
        <p:txBody>
          <a:bodyPr/>
          <a:lstStyle/>
          <a:p>
            <a:pPr>
              <a:lnSpc>
                <a:spcPct val="100000"/>
              </a:lnSpc>
            </a:pPr>
            <a:r>
              <a:rPr lang="fr-ca" sz="4400" dirty="0">
                <a:latin typeface="Lora" pitchFamily="2" charset="0"/>
              </a:rPr>
              <a:t>Ressources pour entreprendre le processus</a:t>
            </a:r>
            <a:endParaRPr lang="en-US" dirty="0">
              <a:latin typeface="Lora" pitchFamily="2" charset="0"/>
            </a:endParaRPr>
          </a:p>
        </p:txBody>
      </p:sp>
    </p:spTree>
    <p:extLst>
      <p:ext uri="{BB962C8B-B14F-4D97-AF65-F5344CB8AC3E}">
        <p14:creationId xmlns:p14="http://schemas.microsoft.com/office/powerpoint/2010/main" val="21401624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8C805-24E6-EE40-A12E-12CD246EF908}"/>
              </a:ext>
            </a:extLst>
          </p:cNvPr>
          <p:cNvSpPr>
            <a:spLocks noGrp="1"/>
          </p:cNvSpPr>
          <p:nvPr>
            <p:ph type="title"/>
          </p:nvPr>
        </p:nvSpPr>
        <p:spPr>
          <a:xfrm>
            <a:off x="822036" y="824345"/>
            <a:ext cx="9327178" cy="745312"/>
          </a:xfrm>
        </p:spPr>
        <p:txBody>
          <a:bodyPr>
            <a:normAutofit/>
          </a:bodyPr>
          <a:lstStyle/>
          <a:p>
            <a:r>
              <a:rPr lang="fr-ca" sz="4000" dirty="0">
                <a:latin typeface="Lora" pitchFamily="2" charset="0"/>
              </a:rPr>
              <a:t>Ressources</a:t>
            </a:r>
            <a:endParaRPr lang="en-US" sz="4000" dirty="0">
              <a:latin typeface="Lora" pitchFamily="2" charset="0"/>
            </a:endParaRPr>
          </a:p>
        </p:txBody>
      </p:sp>
      <p:sp>
        <p:nvSpPr>
          <p:cNvPr id="3" name="Content Placeholder 2">
            <a:extLst>
              <a:ext uri="{FF2B5EF4-FFF2-40B4-BE49-F238E27FC236}">
                <a16:creationId xmlns:a16="http://schemas.microsoft.com/office/drawing/2014/main" id="{42858234-51F5-5F47-9E69-BC969E32A241}"/>
              </a:ext>
            </a:extLst>
          </p:cNvPr>
          <p:cNvSpPr>
            <a:spLocks noGrp="1"/>
          </p:cNvSpPr>
          <p:nvPr>
            <p:ph idx="1"/>
          </p:nvPr>
        </p:nvSpPr>
        <p:spPr>
          <a:xfrm>
            <a:off x="822036" y="1736436"/>
            <a:ext cx="10663382" cy="4435764"/>
          </a:xfrm>
        </p:spPr>
        <p:txBody>
          <a:bodyPr>
            <a:normAutofit/>
          </a:bodyPr>
          <a:lstStyle/>
          <a:p>
            <a:pPr marL="0" indent="0">
              <a:lnSpc>
                <a:spcPct val="100000"/>
              </a:lnSpc>
              <a:spcBef>
                <a:spcPts val="0"/>
              </a:spcBef>
              <a:buNone/>
            </a:pPr>
            <a:r>
              <a:rPr lang="fr-ca" sz="2000" dirty="0">
                <a:solidFill>
                  <a:srgbClr val="000000"/>
                </a:solidFill>
                <a:latin typeface="Lora" pitchFamily="2" charset="0"/>
              </a:rPr>
              <a:t>Ces ressources contenant de l’information et des conseils vous aideront à mettre en application les 10 dimensions du Cadre dans votre établissement de soins de santé :</a:t>
            </a:r>
          </a:p>
          <a:p>
            <a:pPr>
              <a:lnSpc>
                <a:spcPct val="100000"/>
              </a:lnSpc>
              <a:spcBef>
                <a:spcPts val="0"/>
              </a:spcBef>
              <a:spcAft>
                <a:spcPts val="1200"/>
              </a:spcAft>
            </a:pPr>
            <a:endParaRPr lang="en-US" sz="2000" dirty="0">
              <a:solidFill>
                <a:srgbClr val="000000"/>
              </a:solidFill>
              <a:latin typeface="Lora" pitchFamily="2" charset="0"/>
            </a:endParaRPr>
          </a:p>
          <a:p>
            <a:pPr marL="342900" indent="-342900">
              <a:lnSpc>
                <a:spcPct val="100000"/>
              </a:lnSpc>
              <a:spcBef>
                <a:spcPts val="0"/>
              </a:spcBef>
              <a:buFont typeface="Arial" panose="020B0604020202020204" pitchFamily="34" charset="0"/>
              <a:buChar char="•"/>
            </a:pPr>
            <a:r>
              <a:rPr lang="fr-ca" sz="2000" dirty="0">
                <a:solidFill>
                  <a:srgbClr val="000000"/>
                </a:solidFill>
                <a:latin typeface="Lora" pitchFamily="2" charset="0"/>
              </a:rPr>
              <a:t>Le </a:t>
            </a:r>
            <a:r>
              <a:rPr lang="fr-ca" sz="2000" dirty="0">
                <a:solidFill>
                  <a:srgbClr val="0563C1"/>
                </a:solidFill>
                <a:latin typeface="Lora" pitchFamily="2" charset="0"/>
                <a:hlinkClick r:id="rId3">
                  <a:extLst>
                    <a:ext uri="{A12FA001-AC4F-418D-AE19-62706E023703}">
                      <ahyp:hlinkClr xmlns:ahyp="http://schemas.microsoft.com/office/drawing/2018/hyperlinkcolor" val="tx"/>
                    </a:ext>
                  </a:extLst>
                </a:hlinkClick>
              </a:rPr>
              <a:t>Réseau de soins de santé mentale de qualité</a:t>
            </a:r>
          </a:p>
          <a:p>
            <a:pPr>
              <a:lnSpc>
                <a:spcPct val="100000"/>
              </a:lnSpc>
              <a:spcBef>
                <a:spcPts val="0"/>
              </a:spcBef>
              <a:spcAft>
                <a:spcPts val="1200"/>
              </a:spcAft>
            </a:pPr>
            <a:endParaRPr lang="en-US" sz="2000" dirty="0">
              <a:solidFill>
                <a:srgbClr val="000000"/>
              </a:solidFill>
              <a:latin typeface="Lora" pitchFamily="2" charset="0"/>
            </a:endParaRPr>
          </a:p>
          <a:p>
            <a:pPr marL="0" indent="0">
              <a:lnSpc>
                <a:spcPct val="100000"/>
              </a:lnSpc>
              <a:spcBef>
                <a:spcPts val="0"/>
              </a:spcBef>
              <a:buNone/>
            </a:pPr>
            <a:r>
              <a:rPr lang="fr-ca" sz="2000" b="1" dirty="0">
                <a:solidFill>
                  <a:srgbClr val="000000"/>
                </a:solidFill>
                <a:latin typeface="Lora" pitchFamily="2" charset="0"/>
              </a:rPr>
              <a:t>Santé mentale et santé physique</a:t>
            </a:r>
          </a:p>
          <a:p>
            <a:pPr marL="342900" indent="-342900">
              <a:lnSpc>
                <a:spcPct val="100000"/>
              </a:lnSpc>
              <a:spcBef>
                <a:spcPts val="0"/>
              </a:spcBef>
              <a:buFont typeface="Arial" panose="020B0604020202020204" pitchFamily="34" charset="0"/>
              <a:buChar char="•"/>
            </a:pPr>
            <a:r>
              <a:rPr lang="fr-ca" sz="2000" dirty="0">
                <a:solidFill>
                  <a:srgbClr val="0563C1"/>
                </a:solidFill>
                <a:latin typeface="Lora" pitchFamily="2" charset="0"/>
                <a:hlinkClick r:id="rId4">
                  <a:extLst>
                    <a:ext uri="{A12FA001-AC4F-418D-AE19-62706E023703}">
                      <ahyp:hlinkClr xmlns:ahyp="http://schemas.microsoft.com/office/drawing/2018/hyperlinkcolor" val="tx"/>
                    </a:ext>
                  </a:extLst>
                </a:hlinkClick>
              </a:rPr>
              <a:t>Vers une meilleure santé mentale et physique</a:t>
            </a:r>
            <a:r>
              <a:rPr lang="fr-CA" sz="2000" dirty="0">
                <a:solidFill>
                  <a:srgbClr val="0563C1"/>
                </a:solidFill>
                <a:latin typeface="Lora" pitchFamily="2" charset="0"/>
                <a:hlinkClick r:id="rId4">
                  <a:extLst>
                    <a:ext uri="{A12FA001-AC4F-418D-AE19-62706E023703}">
                      <ahyp:hlinkClr xmlns:ahyp="http://schemas.microsoft.com/office/drawing/2018/hyperlinkcolor" val="tx"/>
                    </a:ext>
                  </a:extLst>
                </a:hlinkClick>
              </a:rPr>
              <a:t> </a:t>
            </a:r>
            <a:r>
              <a:rPr lang="fr-ca" sz="2000" dirty="0">
                <a:solidFill>
                  <a:srgbClr val="0563C1"/>
                </a:solidFill>
                <a:latin typeface="Lora" pitchFamily="2" charset="0"/>
                <a:hlinkClick r:id="rId4">
                  <a:extLst>
                    <a:ext uri="{A12FA001-AC4F-418D-AE19-62706E023703}">
                      <ahyp:hlinkClr xmlns:ahyp="http://schemas.microsoft.com/office/drawing/2018/hyperlinkcolor" val="tx"/>
                    </a:ext>
                  </a:extLst>
                </a:hlinkClick>
              </a:rPr>
              <a:t>: Prévenir et gérer les troubles mentaux et physiques concomitants</a:t>
            </a:r>
          </a:p>
          <a:p>
            <a:pPr>
              <a:lnSpc>
                <a:spcPct val="100000"/>
              </a:lnSpc>
              <a:spcBef>
                <a:spcPts val="0"/>
              </a:spcBef>
              <a:spcAft>
                <a:spcPts val="1200"/>
              </a:spcAft>
            </a:pPr>
            <a:endParaRPr lang="en-US" sz="2000" dirty="0">
              <a:solidFill>
                <a:srgbClr val="000000"/>
              </a:solidFill>
              <a:latin typeface="Lora" pitchFamily="2" charset="0"/>
            </a:endParaRPr>
          </a:p>
          <a:p>
            <a:pPr marL="0" indent="0">
              <a:lnSpc>
                <a:spcPct val="100000"/>
              </a:lnSpc>
              <a:spcBef>
                <a:spcPts val="0"/>
              </a:spcBef>
              <a:buNone/>
            </a:pPr>
            <a:r>
              <a:rPr lang="fr-ca" sz="2000" b="1" dirty="0" err="1">
                <a:solidFill>
                  <a:srgbClr val="000000"/>
                </a:solidFill>
                <a:latin typeface="Lora" pitchFamily="2" charset="0"/>
              </a:rPr>
              <a:t>Cybersanté</a:t>
            </a:r>
            <a:r>
              <a:rPr lang="fr-ca" sz="2000" b="1" dirty="0">
                <a:solidFill>
                  <a:srgbClr val="000000"/>
                </a:solidFill>
                <a:latin typeface="Lora" pitchFamily="2" charset="0"/>
              </a:rPr>
              <a:t> mentale</a:t>
            </a:r>
          </a:p>
          <a:p>
            <a:pPr marL="342900" indent="-342900">
              <a:lnSpc>
                <a:spcPct val="100000"/>
              </a:lnSpc>
              <a:spcBef>
                <a:spcPts val="0"/>
              </a:spcBef>
              <a:buFont typeface="Arial" panose="020B0604020202020204" pitchFamily="34" charset="0"/>
              <a:buChar char="•"/>
            </a:pPr>
            <a:r>
              <a:rPr lang="fr-ca" sz="2000" dirty="0" err="1">
                <a:solidFill>
                  <a:srgbClr val="0563C1"/>
                </a:solidFill>
                <a:latin typeface="Lora" pitchFamily="2" charset="0"/>
              </a:rPr>
              <a:t>Cybersanté</a:t>
            </a:r>
            <a:r>
              <a:rPr lang="fr-ca" sz="2000" dirty="0">
                <a:solidFill>
                  <a:srgbClr val="0563C1"/>
                </a:solidFill>
                <a:latin typeface="Lora" pitchFamily="2" charset="0"/>
              </a:rPr>
              <a:t> mentale</a:t>
            </a:r>
            <a:endParaRPr lang="fr-CA" sz="2000" dirty="0">
              <a:solidFill>
                <a:srgbClr val="0563C1"/>
              </a:solidFill>
              <a:latin typeface="Lora" pitchFamily="2" charset="0"/>
            </a:endParaRPr>
          </a:p>
          <a:p>
            <a:pPr marL="0" indent="0">
              <a:lnSpc>
                <a:spcPct val="110000"/>
              </a:lnSpc>
              <a:spcBef>
                <a:spcPts val="0"/>
              </a:spcBef>
              <a:buNone/>
            </a:pPr>
            <a:endParaRPr lang="en-CA" dirty="0"/>
          </a:p>
        </p:txBody>
      </p:sp>
    </p:spTree>
    <p:extLst>
      <p:ext uri="{BB962C8B-B14F-4D97-AF65-F5344CB8AC3E}">
        <p14:creationId xmlns:p14="http://schemas.microsoft.com/office/powerpoint/2010/main" val="30897183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2858234-51F5-5F47-9E69-BC969E32A241}"/>
              </a:ext>
            </a:extLst>
          </p:cNvPr>
          <p:cNvSpPr>
            <a:spLocks noGrp="1"/>
          </p:cNvSpPr>
          <p:nvPr>
            <p:ph idx="1"/>
          </p:nvPr>
        </p:nvSpPr>
        <p:spPr>
          <a:xfrm>
            <a:off x="863614" y="1569654"/>
            <a:ext cx="10718786" cy="5052644"/>
          </a:xfrm>
        </p:spPr>
        <p:txBody>
          <a:bodyPr>
            <a:normAutofit fontScale="47500" lnSpcReduction="20000"/>
          </a:bodyPr>
          <a:lstStyle/>
          <a:p>
            <a:pPr marL="0" indent="0">
              <a:buNone/>
            </a:pPr>
            <a:r>
              <a:rPr lang="fr-ca" sz="3800" b="1" dirty="0">
                <a:solidFill>
                  <a:srgbClr val="000000"/>
                </a:solidFill>
                <a:latin typeface="Lora" pitchFamily="2" charset="0"/>
              </a:rPr>
              <a:t>Accès</a:t>
            </a:r>
          </a:p>
          <a:p>
            <a:pPr marL="342900" indent="-342900">
              <a:buFont typeface="Arial" panose="020B0604020202020204" pitchFamily="34" charset="0"/>
              <a:buChar char="•"/>
            </a:pPr>
            <a:r>
              <a:rPr lang="fr-ca" sz="3800" dirty="0">
                <a:latin typeface="Lora" pitchFamily="2" charset="0"/>
                <a:hlinkClick r:id="rId3"/>
              </a:rPr>
              <a:t>Améliorer l’accès aux services de counseling, de psychothérapie et de psychologie</a:t>
            </a:r>
          </a:p>
          <a:p>
            <a:pPr marL="342900" indent="-342900">
              <a:buFont typeface="Arial" panose="020B0604020202020204" pitchFamily="34" charset="0"/>
              <a:buChar char="•"/>
            </a:pPr>
            <a:r>
              <a:rPr lang="fr-ca" sz="3800" dirty="0">
                <a:latin typeface="Lora" pitchFamily="2" charset="0"/>
                <a:hlinkClick r:id="rId4"/>
              </a:rPr>
              <a:t>Accès à des soins de santé mentale de qualité</a:t>
            </a:r>
          </a:p>
          <a:p>
            <a:endParaRPr lang="en-US" sz="3800" b="1" dirty="0">
              <a:latin typeface="Lora" pitchFamily="2" charset="0"/>
            </a:endParaRPr>
          </a:p>
          <a:p>
            <a:pPr marL="0" indent="0">
              <a:buNone/>
            </a:pPr>
            <a:r>
              <a:rPr lang="fr-ca" sz="3800" b="1" dirty="0">
                <a:solidFill>
                  <a:srgbClr val="000000"/>
                </a:solidFill>
                <a:latin typeface="Lora" pitchFamily="2" charset="0"/>
              </a:rPr>
              <a:t>Populations particulières</a:t>
            </a:r>
          </a:p>
          <a:p>
            <a:pPr marL="342900" indent="-342900">
              <a:buFont typeface="Arial" panose="020B0604020202020204" pitchFamily="34" charset="0"/>
              <a:buChar char="•"/>
            </a:pPr>
            <a:r>
              <a:rPr lang="fr-CA" sz="3800" dirty="0">
                <a:latin typeface="Lora" pitchFamily="2" charset="0"/>
                <a:hlinkClick r:id="rId5"/>
              </a:rPr>
              <a:t>Enfants et jeunes</a:t>
            </a:r>
            <a:endParaRPr lang="fr-ca" sz="3800" dirty="0">
              <a:latin typeface="Lora" pitchFamily="2" charset="0"/>
              <a:hlinkClick r:id="rId5"/>
            </a:endParaRPr>
          </a:p>
          <a:p>
            <a:pPr marL="342900" indent="-342900">
              <a:buFont typeface="Arial" panose="020B0604020202020204" pitchFamily="34" charset="0"/>
              <a:buChar char="•"/>
            </a:pPr>
            <a:r>
              <a:rPr lang="fr-CA" sz="3800" dirty="0">
                <a:latin typeface="Lora" pitchFamily="2" charset="0"/>
                <a:hlinkClick r:id="rId6"/>
              </a:rPr>
              <a:t>Aînés</a:t>
            </a:r>
            <a:endParaRPr lang="fr-ca" sz="3800" dirty="0">
              <a:latin typeface="Lora" pitchFamily="2" charset="0"/>
              <a:hlinkClick r:id="rId6"/>
            </a:endParaRPr>
          </a:p>
          <a:p>
            <a:pPr marL="342900" indent="-342900">
              <a:buFont typeface="Arial" panose="020B0604020202020204" pitchFamily="34" charset="0"/>
              <a:buChar char="•"/>
            </a:pPr>
            <a:r>
              <a:rPr lang="fr-ca" sz="3800" dirty="0">
                <a:latin typeface="Lora" pitchFamily="2" charset="0"/>
                <a:hlinkClick r:id="rId7"/>
              </a:rPr>
              <a:t>Aidants</a:t>
            </a:r>
          </a:p>
          <a:p>
            <a:pPr marL="342900" indent="-342900">
              <a:buFont typeface="Arial" panose="020B0604020202020204" pitchFamily="34" charset="0"/>
              <a:buChar char="•"/>
            </a:pPr>
            <a:r>
              <a:rPr lang="fr-ca" sz="3800" dirty="0">
                <a:latin typeface="Lora" pitchFamily="2" charset="0"/>
                <a:hlinkClick r:id="rId8"/>
              </a:rPr>
              <a:t>Santé mentale dans le système judiciaire</a:t>
            </a:r>
          </a:p>
          <a:p>
            <a:pPr marL="342900" indent="-342900">
              <a:lnSpc>
                <a:spcPct val="120000"/>
              </a:lnSpc>
              <a:buFont typeface="Arial" panose="020B0604020202020204" pitchFamily="34" charset="0"/>
              <a:buChar char="•"/>
            </a:pPr>
            <a:r>
              <a:rPr lang="fr-ca" sz="3800" dirty="0">
                <a:latin typeface="Lora" pitchFamily="2" charset="0"/>
                <a:hlinkClick r:id="rId9"/>
              </a:rPr>
              <a:t>Créer des espaces sécuritaires dans les services de santé pour les adultes émergents 2SLGBTQ+</a:t>
            </a:r>
          </a:p>
          <a:p>
            <a:endParaRPr lang="en-US" sz="3800" dirty="0">
              <a:latin typeface="Lora" pitchFamily="2" charset="0"/>
            </a:endParaRPr>
          </a:p>
          <a:p>
            <a:pPr marL="0" indent="0">
              <a:buNone/>
            </a:pPr>
            <a:r>
              <a:rPr lang="fr-ca" sz="3800" b="1" dirty="0">
                <a:solidFill>
                  <a:srgbClr val="000000"/>
                </a:solidFill>
                <a:latin typeface="Lora" pitchFamily="2" charset="0"/>
              </a:rPr>
              <a:t>Rétablissement et inclusivité</a:t>
            </a:r>
          </a:p>
          <a:p>
            <a:pPr marL="342900" indent="-342900">
              <a:buFont typeface="Arial" panose="020B0604020202020204" pitchFamily="34" charset="0"/>
              <a:buChar char="•"/>
            </a:pPr>
            <a:r>
              <a:rPr lang="fr-ca" sz="3800" dirty="0">
                <a:latin typeface="Lora" pitchFamily="2" charset="0"/>
                <a:hlinkClick r:id="rId10"/>
              </a:rPr>
              <a:t>Diversité</a:t>
            </a:r>
          </a:p>
          <a:p>
            <a:pPr marL="342900" indent="-342900">
              <a:buFont typeface="Arial" panose="020B0604020202020204" pitchFamily="34" charset="0"/>
              <a:buChar char="•"/>
            </a:pPr>
            <a:r>
              <a:rPr lang="fr-ca" sz="3800" dirty="0">
                <a:latin typeface="Lora" pitchFamily="2" charset="0"/>
                <a:hlinkClick r:id="rId11"/>
              </a:rPr>
              <a:t>Rétablissement</a:t>
            </a:r>
          </a:p>
          <a:p>
            <a:pPr marL="0" indent="0">
              <a:lnSpc>
                <a:spcPct val="110000"/>
              </a:lnSpc>
              <a:spcAft>
                <a:spcPts val="600"/>
              </a:spcAft>
              <a:buNone/>
            </a:pPr>
            <a:endParaRPr lang="en-CA" dirty="0"/>
          </a:p>
        </p:txBody>
      </p:sp>
      <p:sp>
        <p:nvSpPr>
          <p:cNvPr id="6" name="Title 1">
            <a:extLst>
              <a:ext uri="{FF2B5EF4-FFF2-40B4-BE49-F238E27FC236}">
                <a16:creationId xmlns:a16="http://schemas.microsoft.com/office/drawing/2014/main" id="{90EFBA32-8CDC-46E5-A81D-119BD7685814}"/>
              </a:ext>
            </a:extLst>
          </p:cNvPr>
          <p:cNvSpPr>
            <a:spLocks noGrp="1"/>
          </p:cNvSpPr>
          <p:nvPr>
            <p:ph type="title"/>
          </p:nvPr>
        </p:nvSpPr>
        <p:spPr>
          <a:xfrm>
            <a:off x="822036" y="824345"/>
            <a:ext cx="9327178" cy="745312"/>
          </a:xfrm>
        </p:spPr>
        <p:txBody>
          <a:bodyPr>
            <a:normAutofit/>
          </a:bodyPr>
          <a:lstStyle/>
          <a:p>
            <a:r>
              <a:rPr lang="fr-ca" sz="4000" dirty="0">
                <a:latin typeface="Lora" pitchFamily="2" charset="0"/>
              </a:rPr>
              <a:t>Ressources (suite)</a:t>
            </a:r>
            <a:endParaRPr lang="en-US" sz="4000" dirty="0">
              <a:latin typeface="Lora" pitchFamily="2" charset="0"/>
            </a:endParaRPr>
          </a:p>
        </p:txBody>
      </p:sp>
    </p:spTree>
    <p:extLst>
      <p:ext uri="{BB962C8B-B14F-4D97-AF65-F5344CB8AC3E}">
        <p14:creationId xmlns:p14="http://schemas.microsoft.com/office/powerpoint/2010/main" val="252463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2858234-51F5-5F47-9E69-BC969E32A241}"/>
              </a:ext>
            </a:extLst>
          </p:cNvPr>
          <p:cNvSpPr>
            <a:spLocks noGrp="1"/>
          </p:cNvSpPr>
          <p:nvPr>
            <p:ph idx="1"/>
          </p:nvPr>
        </p:nvSpPr>
        <p:spPr>
          <a:xfrm>
            <a:off x="822036" y="1607131"/>
            <a:ext cx="10898908" cy="4214091"/>
          </a:xfrm>
        </p:spPr>
        <p:txBody>
          <a:bodyPr>
            <a:normAutofit/>
          </a:bodyPr>
          <a:lstStyle/>
          <a:p>
            <a:pPr marL="0" indent="0">
              <a:lnSpc>
                <a:spcPct val="100000"/>
              </a:lnSpc>
              <a:spcBef>
                <a:spcPts val="0"/>
              </a:spcBef>
              <a:spcAft>
                <a:spcPts val="600"/>
              </a:spcAft>
              <a:buNone/>
            </a:pPr>
            <a:r>
              <a:rPr lang="fr-ca" sz="1900" b="1" dirty="0">
                <a:solidFill>
                  <a:srgbClr val="000000"/>
                </a:solidFill>
                <a:latin typeface="Lora" pitchFamily="2" charset="0"/>
              </a:rPr>
              <a:t>Stigmatisation</a:t>
            </a:r>
          </a:p>
          <a:p>
            <a:pPr marL="342900" indent="-342900">
              <a:lnSpc>
                <a:spcPct val="100000"/>
              </a:lnSpc>
              <a:spcBef>
                <a:spcPts val="0"/>
              </a:spcBef>
              <a:spcAft>
                <a:spcPts val="600"/>
              </a:spcAft>
              <a:buFont typeface="Arial" panose="020B0604020202020204" pitchFamily="34" charset="0"/>
              <a:buChar char="•"/>
            </a:pPr>
            <a:r>
              <a:rPr lang="fr-ca" sz="1900" dirty="0">
                <a:latin typeface="Lora" pitchFamily="2" charset="0"/>
                <a:hlinkClick r:id="rId3"/>
              </a:rPr>
              <a:t>Stigmatisation structurelle</a:t>
            </a:r>
          </a:p>
          <a:p>
            <a:pPr marL="342900" indent="-342900">
              <a:lnSpc>
                <a:spcPct val="100000"/>
              </a:lnSpc>
              <a:spcBef>
                <a:spcPts val="0"/>
              </a:spcBef>
              <a:spcAft>
                <a:spcPts val="600"/>
              </a:spcAft>
              <a:buFont typeface="Arial" panose="020B0604020202020204" pitchFamily="34" charset="0"/>
              <a:buChar char="•"/>
            </a:pPr>
            <a:r>
              <a:rPr lang="fr-ca" sz="1900" dirty="0">
                <a:latin typeface="Lora" pitchFamily="2" charset="0"/>
                <a:hlinkClick r:id="rId4"/>
              </a:rPr>
              <a:t>Comprendre la stigmatisation</a:t>
            </a:r>
            <a:r>
              <a:rPr lang="fr-ca" sz="1900" dirty="0">
                <a:latin typeface="Lora" pitchFamily="2" charset="0"/>
              </a:rPr>
              <a:t> </a:t>
            </a:r>
            <a:r>
              <a:rPr lang="fr-ca" sz="1900" dirty="0">
                <a:solidFill>
                  <a:srgbClr val="000000"/>
                </a:solidFill>
                <a:latin typeface="Lora" pitchFamily="2" charset="0"/>
              </a:rPr>
              <a:t>(Centre de toxicomanie et de santé mentale [CAMH])</a:t>
            </a:r>
          </a:p>
          <a:p>
            <a:pPr marL="342900" indent="-342900">
              <a:lnSpc>
                <a:spcPct val="100000"/>
              </a:lnSpc>
              <a:spcBef>
                <a:spcPts val="0"/>
              </a:spcBef>
              <a:spcAft>
                <a:spcPts val="600"/>
              </a:spcAft>
              <a:buFont typeface="Arial" panose="020B0604020202020204" pitchFamily="34" charset="0"/>
              <a:buChar char="•"/>
            </a:pPr>
            <a:endParaRPr lang="en-US" sz="1900" b="1" dirty="0">
              <a:solidFill>
                <a:srgbClr val="000000"/>
              </a:solidFill>
              <a:latin typeface="Lora" pitchFamily="2" charset="0"/>
            </a:endParaRPr>
          </a:p>
          <a:p>
            <a:pPr marL="0" indent="0">
              <a:lnSpc>
                <a:spcPct val="100000"/>
              </a:lnSpc>
              <a:spcBef>
                <a:spcPts val="0"/>
              </a:spcBef>
              <a:spcAft>
                <a:spcPts val="600"/>
              </a:spcAft>
              <a:buNone/>
            </a:pPr>
            <a:r>
              <a:rPr lang="fr-ca" sz="1900" b="1" dirty="0">
                <a:solidFill>
                  <a:srgbClr val="000000"/>
                </a:solidFill>
                <a:latin typeface="Lora" pitchFamily="2" charset="0"/>
              </a:rPr>
              <a:t>Main-d</a:t>
            </a:r>
            <a:r>
              <a:rPr lang="fr-CA" sz="1900" b="1" dirty="0">
                <a:solidFill>
                  <a:srgbClr val="000000"/>
                </a:solidFill>
                <a:latin typeface="Lora" pitchFamily="2" charset="0"/>
              </a:rPr>
              <a:t>’</a:t>
            </a:r>
            <a:r>
              <a:rPr lang="fr-ca" sz="1900" b="1" dirty="0">
                <a:solidFill>
                  <a:srgbClr val="000000"/>
                </a:solidFill>
                <a:latin typeface="Lora" pitchFamily="2" charset="0"/>
              </a:rPr>
              <a:t>œuvre</a:t>
            </a:r>
          </a:p>
          <a:p>
            <a:pPr marL="342900" indent="-342900">
              <a:lnSpc>
                <a:spcPct val="100000"/>
              </a:lnSpc>
              <a:spcBef>
                <a:spcPts val="0"/>
              </a:spcBef>
              <a:spcAft>
                <a:spcPts val="600"/>
              </a:spcAft>
              <a:buFont typeface="Arial" panose="020B0604020202020204" pitchFamily="34" charset="0"/>
              <a:buChar char="•"/>
            </a:pPr>
            <a:r>
              <a:rPr lang="fr-ca" sz="1900" dirty="0">
                <a:latin typeface="Lora" pitchFamily="2" charset="0"/>
                <a:hlinkClick r:id="rId5"/>
              </a:rPr>
              <a:t>Main-d’œuvre en quête d’emploi</a:t>
            </a:r>
          </a:p>
          <a:p>
            <a:pPr marL="342900" indent="-342900">
              <a:lnSpc>
                <a:spcPct val="100000"/>
              </a:lnSpc>
              <a:spcBef>
                <a:spcPts val="0"/>
              </a:spcBef>
              <a:spcAft>
                <a:spcPts val="600"/>
              </a:spcAft>
              <a:buFont typeface="Arial" panose="020B0604020202020204" pitchFamily="34" charset="0"/>
              <a:buChar char="•"/>
            </a:pPr>
            <a:r>
              <a:rPr lang="fr-ca" sz="1900" dirty="0">
                <a:latin typeface="Lora" pitchFamily="2" charset="0"/>
                <a:hlinkClick r:id="rId6"/>
              </a:rPr>
              <a:t>Esprit au travail du secteur de la santé</a:t>
            </a:r>
          </a:p>
          <a:p>
            <a:pPr marL="342900" indent="-342900">
              <a:lnSpc>
                <a:spcPct val="100000"/>
              </a:lnSpc>
              <a:spcBef>
                <a:spcPts val="0"/>
              </a:spcBef>
              <a:spcAft>
                <a:spcPts val="600"/>
              </a:spcAft>
              <a:buFont typeface="Arial" panose="020B0604020202020204" pitchFamily="34" charset="0"/>
              <a:buChar char="•"/>
            </a:pPr>
            <a:r>
              <a:rPr lang="fr-ca" sz="1900" dirty="0">
                <a:latin typeface="Lora" pitchFamily="2" charset="0"/>
                <a:hlinkClick r:id="rId7"/>
              </a:rPr>
              <a:t>Promouvoir la santé et la sécurité psychologiques dans les établissements de santé</a:t>
            </a:r>
          </a:p>
          <a:p>
            <a:pPr marL="342900" indent="-342900">
              <a:lnSpc>
                <a:spcPct val="100000"/>
              </a:lnSpc>
              <a:spcBef>
                <a:spcPts val="0"/>
              </a:spcBef>
              <a:spcAft>
                <a:spcPts val="600"/>
              </a:spcAft>
              <a:buFont typeface="Arial" panose="020B0604020202020204" pitchFamily="34" charset="0"/>
              <a:buChar char="•"/>
            </a:pPr>
            <a:r>
              <a:rPr lang="fr-ca" sz="1900" dirty="0">
                <a:latin typeface="Lora" pitchFamily="2" charset="0"/>
                <a:hlinkClick r:id="rId8"/>
              </a:rPr>
              <a:t>CHA Learning</a:t>
            </a:r>
            <a:r>
              <a:rPr lang="fr-ca" sz="1900" dirty="0">
                <a:solidFill>
                  <a:srgbClr val="000000"/>
                </a:solidFill>
                <a:latin typeface="Lora" pitchFamily="2" charset="0"/>
              </a:rPr>
              <a:t>, division du perfectionnement professionnel de </a:t>
            </a:r>
            <a:r>
              <a:rPr lang="fr-ca" sz="1900" dirty="0" err="1">
                <a:solidFill>
                  <a:srgbClr val="000000"/>
                </a:solidFill>
                <a:latin typeface="Lora" pitchFamily="2" charset="0"/>
              </a:rPr>
              <a:t>SoinsSanté</a:t>
            </a:r>
            <a:r>
              <a:rPr lang="fr-ca" sz="1900" i="1" dirty="0" err="1">
                <a:solidFill>
                  <a:srgbClr val="000000"/>
                </a:solidFill>
                <a:latin typeface="Lora" pitchFamily="2" charset="0"/>
              </a:rPr>
              <a:t>CAN</a:t>
            </a:r>
            <a:endParaRPr lang="fr-ca" sz="1900" i="1" dirty="0">
              <a:solidFill>
                <a:srgbClr val="000000"/>
              </a:solidFill>
              <a:latin typeface="Lora" pitchFamily="2" charset="0"/>
            </a:endParaRPr>
          </a:p>
          <a:p>
            <a:pPr marL="0" indent="0">
              <a:lnSpc>
                <a:spcPct val="110000"/>
              </a:lnSpc>
              <a:spcAft>
                <a:spcPts val="600"/>
              </a:spcAft>
              <a:buNone/>
            </a:pPr>
            <a:endParaRPr lang="en-CA" sz="2000" dirty="0"/>
          </a:p>
        </p:txBody>
      </p:sp>
      <p:sp>
        <p:nvSpPr>
          <p:cNvPr id="4" name="Title 1">
            <a:extLst>
              <a:ext uri="{FF2B5EF4-FFF2-40B4-BE49-F238E27FC236}">
                <a16:creationId xmlns:a16="http://schemas.microsoft.com/office/drawing/2014/main" id="{2F679D11-A1D0-4DDE-ADF1-60CADDC295E0}"/>
              </a:ext>
            </a:extLst>
          </p:cNvPr>
          <p:cNvSpPr txBox="1">
            <a:spLocks/>
          </p:cNvSpPr>
          <p:nvPr/>
        </p:nvSpPr>
        <p:spPr>
          <a:xfrm>
            <a:off x="822036" y="824345"/>
            <a:ext cx="9327178" cy="74531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Cambria" panose="02040503050406030204" pitchFamily="18" charset="0"/>
                <a:ea typeface="+mj-ea"/>
                <a:cs typeface="+mj-cs"/>
              </a:defRPr>
            </a:lvl1pPr>
          </a:lstStyle>
          <a:p>
            <a:r>
              <a:rPr lang="fr-ca" sz="4000" dirty="0">
                <a:latin typeface="Lora" pitchFamily="2" charset="0"/>
              </a:rPr>
              <a:t>Ressources (suite)</a:t>
            </a:r>
            <a:endParaRPr lang="en-US" sz="4000" dirty="0">
              <a:latin typeface="Lora" pitchFamily="2" charset="0"/>
            </a:endParaRPr>
          </a:p>
        </p:txBody>
      </p:sp>
    </p:spTree>
    <p:extLst>
      <p:ext uri="{BB962C8B-B14F-4D97-AF65-F5344CB8AC3E}">
        <p14:creationId xmlns:p14="http://schemas.microsoft.com/office/powerpoint/2010/main" val="19158753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2858234-51F5-5F47-9E69-BC969E32A241}"/>
              </a:ext>
            </a:extLst>
          </p:cNvPr>
          <p:cNvSpPr>
            <a:spLocks noGrp="1"/>
          </p:cNvSpPr>
          <p:nvPr>
            <p:ph idx="1"/>
          </p:nvPr>
        </p:nvSpPr>
        <p:spPr>
          <a:xfrm>
            <a:off x="877451" y="1422400"/>
            <a:ext cx="10769604" cy="4858327"/>
          </a:xfrm>
        </p:spPr>
        <p:txBody>
          <a:bodyPr>
            <a:normAutofit fontScale="55000" lnSpcReduction="20000"/>
          </a:bodyPr>
          <a:lstStyle/>
          <a:p>
            <a:pPr marL="0" indent="0">
              <a:lnSpc>
                <a:spcPct val="120000"/>
              </a:lnSpc>
              <a:spcBef>
                <a:spcPts val="0"/>
              </a:spcBef>
              <a:spcAft>
                <a:spcPts val="800"/>
              </a:spcAft>
              <a:buNone/>
            </a:pPr>
            <a:r>
              <a:rPr lang="fr-ca" sz="3300" b="1" dirty="0">
                <a:solidFill>
                  <a:srgbClr val="000000"/>
                </a:solidFill>
                <a:latin typeface="Lora" pitchFamily="2" charset="0"/>
              </a:rPr>
              <a:t>Vidéos</a:t>
            </a:r>
          </a:p>
          <a:p>
            <a:pPr marL="342900" indent="-342900">
              <a:lnSpc>
                <a:spcPct val="120000"/>
              </a:lnSpc>
              <a:spcBef>
                <a:spcPts val="0"/>
              </a:spcBef>
              <a:spcAft>
                <a:spcPts val="800"/>
              </a:spcAft>
              <a:buFont typeface="Arial" panose="020B0604020202020204" pitchFamily="34" charset="0"/>
              <a:buChar char="•"/>
            </a:pPr>
            <a:r>
              <a:rPr lang="fr-ca" sz="3100" dirty="0">
                <a:latin typeface="Lora" pitchFamily="2" charset="0"/>
                <a:hlinkClick r:id="rId3"/>
              </a:rPr>
              <a:t>«Accès refusé» : Stigmatisation en santé mentale/consommation de substances et accès aux soins</a:t>
            </a:r>
          </a:p>
          <a:p>
            <a:pPr marL="342900" indent="-342900">
              <a:lnSpc>
                <a:spcPct val="120000"/>
              </a:lnSpc>
              <a:spcBef>
                <a:spcPts val="0"/>
              </a:spcBef>
              <a:spcAft>
                <a:spcPts val="800"/>
              </a:spcAft>
              <a:buFont typeface="Arial" panose="020B0604020202020204" pitchFamily="34" charset="0"/>
              <a:buChar char="•"/>
            </a:pPr>
            <a:r>
              <a:rPr lang="fr-ca" sz="3100" dirty="0">
                <a:latin typeface="Lora" pitchFamily="2" charset="0"/>
                <a:hlinkClick r:id="rId4"/>
              </a:rPr>
              <a:t>«Sentiment d’infériorité» : Stigmatisation, santé mentale/consommation de substances, qualité de soins</a:t>
            </a:r>
          </a:p>
          <a:p>
            <a:pPr marL="342900" indent="-342900">
              <a:lnSpc>
                <a:spcPct val="120000"/>
              </a:lnSpc>
              <a:spcBef>
                <a:spcPts val="0"/>
              </a:spcBef>
              <a:spcAft>
                <a:spcPts val="800"/>
              </a:spcAft>
              <a:buFont typeface="Arial" panose="020B0604020202020204" pitchFamily="34" charset="0"/>
              <a:buChar char="•"/>
            </a:pPr>
            <a:r>
              <a:rPr lang="fr-ca" sz="3100" dirty="0">
                <a:latin typeface="Lora" pitchFamily="2" charset="0"/>
                <a:hlinkClick r:id="rId5"/>
              </a:rPr>
              <a:t>La voie vers l’avenir : Déconstruire la stigmatisation, santé mentale et consommation de substances</a:t>
            </a:r>
          </a:p>
          <a:p>
            <a:pPr marL="342900" indent="-342900">
              <a:lnSpc>
                <a:spcPct val="120000"/>
              </a:lnSpc>
              <a:spcBef>
                <a:spcPts val="0"/>
              </a:spcBef>
              <a:spcAft>
                <a:spcPts val="800"/>
              </a:spcAft>
              <a:buFont typeface="Arial" panose="020B0604020202020204" pitchFamily="34" charset="0"/>
              <a:buChar char="•"/>
            </a:pPr>
            <a:r>
              <a:rPr lang="fr-ca" sz="3100" dirty="0">
                <a:latin typeface="Lora" pitchFamily="2" charset="0"/>
                <a:hlinkClick r:id="rId6"/>
              </a:rPr>
              <a:t>Promouvoir la santé et la sécurité psychologiques dans les services de santé</a:t>
            </a:r>
          </a:p>
          <a:p>
            <a:pPr marL="342900" indent="-342900">
              <a:lnSpc>
                <a:spcPct val="120000"/>
              </a:lnSpc>
              <a:spcBef>
                <a:spcPts val="0"/>
              </a:spcBef>
              <a:spcAft>
                <a:spcPts val="800"/>
              </a:spcAft>
              <a:buFont typeface="Arial" panose="020B0604020202020204" pitchFamily="34" charset="0"/>
              <a:buChar char="•"/>
            </a:pPr>
            <a:r>
              <a:rPr lang="fr-ca" sz="3100" dirty="0">
                <a:latin typeface="Lora" pitchFamily="2" charset="0"/>
                <a:hlinkClick r:id="rId7"/>
              </a:rPr>
              <a:t>Promouvoir la santé et la sécurité psychologiques des travailleurs de la santé</a:t>
            </a:r>
          </a:p>
          <a:p>
            <a:pPr marL="342900" indent="-342900">
              <a:lnSpc>
                <a:spcPct val="120000"/>
              </a:lnSpc>
              <a:spcBef>
                <a:spcPts val="0"/>
              </a:spcBef>
              <a:spcAft>
                <a:spcPts val="800"/>
              </a:spcAft>
              <a:buFont typeface="Arial" panose="020B0604020202020204" pitchFamily="34" charset="0"/>
              <a:buChar char="•"/>
            </a:pPr>
            <a:r>
              <a:rPr lang="fr-ca" sz="3100" dirty="0">
                <a:latin typeface="Lora" pitchFamily="2" charset="0"/>
                <a:hlinkClick r:id="rId8"/>
              </a:rPr>
              <a:t>Créer des espaces plus inclusifs et sécuritaires dans les services de santé pour les adultes émergents 2SLGBTQ+</a:t>
            </a:r>
          </a:p>
          <a:p>
            <a:pPr marL="342900" indent="-342900">
              <a:lnSpc>
                <a:spcPct val="120000"/>
              </a:lnSpc>
              <a:spcBef>
                <a:spcPts val="0"/>
              </a:spcBef>
              <a:spcAft>
                <a:spcPts val="800"/>
              </a:spcAft>
              <a:buFont typeface="Arial" panose="020B0604020202020204" pitchFamily="34" charset="0"/>
              <a:buChar char="•"/>
            </a:pPr>
            <a:r>
              <a:rPr lang="fr-ca" sz="3100" dirty="0">
                <a:latin typeface="Lora" pitchFamily="2" charset="0"/>
                <a:hlinkClick r:id="rId9"/>
              </a:rPr>
              <a:t>Du pain sur la planche : Le point de vue des jeunes sur les pratiques axées sur le rétablissement</a:t>
            </a:r>
          </a:p>
          <a:p>
            <a:pPr marL="342900" indent="-342900">
              <a:lnSpc>
                <a:spcPct val="120000"/>
              </a:lnSpc>
              <a:spcBef>
                <a:spcPts val="0"/>
              </a:spcBef>
              <a:spcAft>
                <a:spcPts val="800"/>
              </a:spcAft>
              <a:buFont typeface="Arial" panose="020B0604020202020204" pitchFamily="34" charset="0"/>
              <a:buChar char="•"/>
            </a:pPr>
            <a:r>
              <a:rPr lang="fr-ca" sz="3100" dirty="0">
                <a:latin typeface="Lora" pitchFamily="2" charset="0"/>
                <a:hlinkClick r:id="rId10"/>
              </a:rPr>
              <a:t>Promouvoir et renforcer la santé mentale des étudiants de niveau postsecondaire</a:t>
            </a:r>
          </a:p>
          <a:p>
            <a:pPr marL="342900" indent="-342900">
              <a:lnSpc>
                <a:spcPct val="120000"/>
              </a:lnSpc>
              <a:spcBef>
                <a:spcPts val="0"/>
              </a:spcBef>
              <a:spcAft>
                <a:spcPts val="600"/>
              </a:spcAft>
              <a:buFont typeface="Arial" panose="020B0604020202020204" pitchFamily="34" charset="0"/>
              <a:buChar char="•"/>
            </a:pPr>
            <a:r>
              <a:rPr lang="fr-ca" sz="3100" dirty="0">
                <a:latin typeface="Lora" pitchFamily="2" charset="0"/>
                <a:hlinkClick r:id="rId11"/>
              </a:rPr>
              <a:t>Les adultes émergents réclament des changements dans les services de santé mentale</a:t>
            </a:r>
          </a:p>
          <a:p>
            <a:pPr marL="0" indent="0">
              <a:lnSpc>
                <a:spcPct val="110000"/>
              </a:lnSpc>
              <a:spcAft>
                <a:spcPts val="600"/>
              </a:spcAft>
              <a:buNone/>
            </a:pPr>
            <a:endParaRPr lang="en-CA" dirty="0"/>
          </a:p>
        </p:txBody>
      </p:sp>
      <p:sp>
        <p:nvSpPr>
          <p:cNvPr id="6" name="Title 1">
            <a:extLst>
              <a:ext uri="{FF2B5EF4-FFF2-40B4-BE49-F238E27FC236}">
                <a16:creationId xmlns:a16="http://schemas.microsoft.com/office/drawing/2014/main" id="{26652AFC-5F56-46BC-BCCB-60A5A4BC6568}"/>
              </a:ext>
            </a:extLst>
          </p:cNvPr>
          <p:cNvSpPr txBox="1">
            <a:spLocks/>
          </p:cNvSpPr>
          <p:nvPr/>
        </p:nvSpPr>
        <p:spPr>
          <a:xfrm>
            <a:off x="822036" y="824345"/>
            <a:ext cx="9327178" cy="74531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Cambria" panose="02040503050406030204" pitchFamily="18" charset="0"/>
                <a:ea typeface="+mj-ea"/>
                <a:cs typeface="+mj-cs"/>
              </a:defRPr>
            </a:lvl1pPr>
          </a:lstStyle>
          <a:p>
            <a:r>
              <a:rPr lang="fr-ca" sz="4000" dirty="0">
                <a:latin typeface="Lora" pitchFamily="2" charset="0"/>
              </a:rPr>
              <a:t>Ressources (suite)</a:t>
            </a:r>
            <a:endParaRPr lang="en-US" sz="4000" dirty="0">
              <a:latin typeface="Lora" pitchFamily="2" charset="0"/>
            </a:endParaRPr>
          </a:p>
        </p:txBody>
      </p:sp>
    </p:spTree>
    <p:extLst>
      <p:ext uri="{BB962C8B-B14F-4D97-AF65-F5344CB8AC3E}">
        <p14:creationId xmlns:p14="http://schemas.microsoft.com/office/powerpoint/2010/main" val="40334856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Notes de fin de texte &#10;1.Commission de la santé mentale du Canada, La nécessité d’investir dans la santé mentale au Canada, publié en 2013. Consulté le 31 janvier 2022. Accessible au : https://www.mentalhealthcommission.ca/wp-content /uploads/drupal/Investing_in_Mental_H ealth_FINAL_FRE_0.pdf , 2. Réseau canadien des personnels de santé du Canada. Répercussions de la COVID-19 sur le personnel de santé mentale et de santé liée à l’usage de substances (SMSUS) au Canada, 2021. Accessible au : https://www.hhr-rhs.ca/images/MHSU_Infographic-FINAL_v2.pdf, 3. Casselman, N. Wellness metrics in action. Workplace Wellness and Mental Health Conference, Toronto, Ontario, 18 juin 2013. &#10;- Logo de la Commission de la santé mentale du Canada&#10;- Logo de SoinsSantéCAN&#10;">
            <a:extLst>
              <a:ext uri="{FF2B5EF4-FFF2-40B4-BE49-F238E27FC236}">
                <a16:creationId xmlns:a16="http://schemas.microsoft.com/office/drawing/2014/main" id="{84B3FA33-425D-47FA-9264-E54694DC96D9}"/>
              </a:ext>
            </a:extLst>
          </p:cNvPr>
          <p:cNvPicPr>
            <a:picLocks noChangeAspect="1"/>
          </p:cNvPicPr>
          <p:nvPr/>
        </p:nvPicPr>
        <p:blipFill>
          <a:blip r:embed="rId3"/>
          <a:stretch>
            <a:fillRect/>
          </a:stretch>
        </p:blipFill>
        <p:spPr>
          <a:xfrm>
            <a:off x="0" y="2749"/>
            <a:ext cx="12192000" cy="6852502"/>
          </a:xfrm>
          <a:prstGeom prst="rect">
            <a:avLst/>
          </a:prstGeom>
        </p:spPr>
      </p:pic>
    </p:spTree>
    <p:extLst>
      <p:ext uri="{BB962C8B-B14F-4D97-AF65-F5344CB8AC3E}">
        <p14:creationId xmlns:p14="http://schemas.microsoft.com/office/powerpoint/2010/main" val="38245848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0469F93-600A-2843-ACCD-2C188FA5B6D7}"/>
              </a:ext>
            </a:extLst>
          </p:cNvPr>
          <p:cNvSpPr>
            <a:spLocks noGrp="1"/>
          </p:cNvSpPr>
          <p:nvPr>
            <p:ph type="title"/>
          </p:nvPr>
        </p:nvSpPr>
        <p:spPr>
          <a:xfrm>
            <a:off x="806162" y="435863"/>
            <a:ext cx="7614486" cy="1394691"/>
          </a:xfrm>
        </p:spPr>
        <p:txBody>
          <a:bodyPr>
            <a:normAutofit/>
          </a:bodyPr>
          <a:lstStyle/>
          <a:p>
            <a:r>
              <a:rPr lang="fr-ca" sz="4800" dirty="0">
                <a:latin typeface="Lora" pitchFamily="2" charset="0"/>
              </a:rPr>
              <a:t>Des questions?</a:t>
            </a:r>
            <a:endParaRPr lang="en-US" sz="4800" dirty="0">
              <a:latin typeface="Lora" pitchFamily="2" charset="0"/>
            </a:endParaRPr>
          </a:p>
        </p:txBody>
      </p:sp>
      <p:sp>
        <p:nvSpPr>
          <p:cNvPr id="2" name="Content Placeholder 2" descr="Resources continued &#10;Access&#10;Specific populations &#10;Recovery and inclusiveness ">
            <a:extLst>
              <a:ext uri="{FF2B5EF4-FFF2-40B4-BE49-F238E27FC236}">
                <a16:creationId xmlns:a16="http://schemas.microsoft.com/office/drawing/2014/main" id="{E8826CD9-1DCE-AE67-E4D5-A3F19276F6A6}"/>
              </a:ext>
            </a:extLst>
          </p:cNvPr>
          <p:cNvSpPr txBox="1">
            <a:spLocks/>
          </p:cNvSpPr>
          <p:nvPr/>
        </p:nvSpPr>
        <p:spPr>
          <a:xfrm>
            <a:off x="848395" y="1990866"/>
            <a:ext cx="10551533" cy="443127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800" b="1" dirty="0">
                <a:solidFill>
                  <a:srgbClr val="000000"/>
                </a:solidFill>
                <a:latin typeface="Lora" pitchFamily="2" charset="0"/>
              </a:rPr>
              <a:t>Pour </a:t>
            </a:r>
            <a:r>
              <a:rPr lang="en-US" sz="3800" b="1" dirty="0" err="1">
                <a:solidFill>
                  <a:srgbClr val="000000"/>
                </a:solidFill>
                <a:latin typeface="Lora" pitchFamily="2" charset="0"/>
              </a:rPr>
              <a:t>en</a:t>
            </a:r>
            <a:r>
              <a:rPr lang="en-US" sz="3800" b="1" dirty="0">
                <a:solidFill>
                  <a:srgbClr val="000000"/>
                </a:solidFill>
                <a:latin typeface="Lora" pitchFamily="2" charset="0"/>
              </a:rPr>
              <a:t> savoir plus : </a:t>
            </a:r>
            <a:endParaRPr lang="en-US" sz="3800" dirty="0">
              <a:solidFill>
                <a:srgbClr val="000000"/>
              </a:solidFill>
              <a:latin typeface="Lora" pitchFamily="2" charset="0"/>
            </a:endParaRPr>
          </a:p>
        </p:txBody>
      </p:sp>
      <p:pic>
        <p:nvPicPr>
          <p:cNvPr id="5" name="Picture 4" descr="Code QR : page web de Réseau de soins de santé mentale qualité">
            <a:extLst>
              <a:ext uri="{FF2B5EF4-FFF2-40B4-BE49-F238E27FC236}">
                <a16:creationId xmlns:a16="http://schemas.microsoft.com/office/drawing/2014/main" id="{91757FD0-AE04-9F1C-B4E8-26D81B2EC76B}"/>
              </a:ext>
            </a:extLst>
          </p:cNvPr>
          <p:cNvPicPr>
            <a:picLocks noChangeAspect="1"/>
          </p:cNvPicPr>
          <p:nvPr/>
        </p:nvPicPr>
        <p:blipFill>
          <a:blip r:embed="rId2"/>
          <a:stretch>
            <a:fillRect/>
          </a:stretch>
        </p:blipFill>
        <p:spPr>
          <a:xfrm>
            <a:off x="1581052" y="2996179"/>
            <a:ext cx="2801702" cy="2801702"/>
          </a:xfrm>
          <a:prstGeom prst="rect">
            <a:avLst/>
          </a:prstGeom>
        </p:spPr>
      </p:pic>
    </p:spTree>
    <p:extLst>
      <p:ext uri="{BB962C8B-B14F-4D97-AF65-F5344CB8AC3E}">
        <p14:creationId xmlns:p14="http://schemas.microsoft.com/office/powerpoint/2010/main" val="28822760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La santé mentale est l’affaire de tous&#10;&#10;Chaque année au Canada, une personne sur cinq est aux prises avec une maladie mentale et a besoin de soins de santé mentale.&#10;&#10;Depuis le début de la COVID-19, une personne sur sept rapporte des symptômes de dépression de gravité moyenne à élevée.&#10;&#10;-Logo de la Commission de la santé mentale du Canada&#10;-Logo de SoinsSantéCAN &#10;">
            <a:extLst>
              <a:ext uri="{FF2B5EF4-FFF2-40B4-BE49-F238E27FC236}">
                <a16:creationId xmlns:a16="http://schemas.microsoft.com/office/drawing/2014/main" id="{1D192CD7-30B5-46CB-8265-537BBD1C244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03" y="0"/>
            <a:ext cx="12189993" cy="6858000"/>
          </a:xfrm>
          <a:prstGeom prst="rect">
            <a:avLst/>
          </a:prstGeom>
        </p:spPr>
      </p:pic>
    </p:spTree>
    <p:extLst>
      <p:ext uri="{BB962C8B-B14F-4D97-AF65-F5344CB8AC3E}">
        <p14:creationId xmlns:p14="http://schemas.microsoft.com/office/powerpoint/2010/main" val="27898088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Ces données incluent les travailleurs de la santé, qui sont&#10;&#10;1,5 fois plus susceptibles de s’absenter du travail en raison d’une maladie ou d’une invalidité que les travailleurs de tous les autres secteurs.&#10;&#10;- Logo de la Commission de la santé mentale du Canada&#10;- Logo de SoinsSantéCAN &#10;">
            <a:extLst>
              <a:ext uri="{FF2B5EF4-FFF2-40B4-BE49-F238E27FC236}">
                <a16:creationId xmlns:a16="http://schemas.microsoft.com/office/drawing/2014/main" id="{89C955BC-45A5-49EE-9803-6C38BA3FAD7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03" y="0"/>
            <a:ext cx="12189993" cy="6858000"/>
          </a:xfrm>
          <a:prstGeom prst="rect">
            <a:avLst/>
          </a:prstGeom>
        </p:spPr>
      </p:pic>
    </p:spTree>
    <p:extLst>
      <p:ext uri="{BB962C8B-B14F-4D97-AF65-F5344CB8AC3E}">
        <p14:creationId xmlns:p14="http://schemas.microsoft.com/office/powerpoint/2010/main" val="7112861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Quelles sont les répercussions sur la qualité des soins?&#10;&#10;Tout le monde mérite de recevoir des soins de santé mentale de qualité.&#10;&#10;Le bien-être des travailleurs de la santé a une incidence directe sur la qualité des soins qu’ils sont en mesure de prodiguer.&#10;&#10;- Logo de la Commission de la santé mentale du Canada&#10;- Logo de SoinsSantéCAN &#10;">
            <a:extLst>
              <a:ext uri="{FF2B5EF4-FFF2-40B4-BE49-F238E27FC236}">
                <a16:creationId xmlns:a16="http://schemas.microsoft.com/office/drawing/2014/main" id="{06D5F391-C15E-481E-A386-C6132FCF062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03" y="0"/>
            <a:ext cx="12189993" cy="6858000"/>
          </a:xfrm>
          <a:prstGeom prst="rect">
            <a:avLst/>
          </a:prstGeom>
        </p:spPr>
      </p:pic>
    </p:spTree>
    <p:extLst>
      <p:ext uri="{BB962C8B-B14F-4D97-AF65-F5344CB8AC3E}">
        <p14:creationId xmlns:p14="http://schemas.microsoft.com/office/powerpoint/2010/main" val="21712116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0469F93-600A-2843-ACCD-2C188FA5B6D7}"/>
              </a:ext>
            </a:extLst>
          </p:cNvPr>
          <p:cNvSpPr>
            <a:spLocks noGrp="1"/>
          </p:cNvSpPr>
          <p:nvPr>
            <p:ph type="title"/>
          </p:nvPr>
        </p:nvSpPr>
        <p:spPr>
          <a:xfrm>
            <a:off x="695325" y="685800"/>
            <a:ext cx="7614486" cy="2386584"/>
          </a:xfrm>
        </p:spPr>
        <p:txBody>
          <a:bodyPr/>
          <a:lstStyle/>
          <a:p>
            <a:r>
              <a:rPr lang="fr-ca" sz="4400" dirty="0">
                <a:latin typeface="Lora" pitchFamily="2" charset="0"/>
              </a:rPr>
              <a:t>À propos du </a:t>
            </a:r>
            <a:r>
              <a:rPr lang="fr-ca" dirty="0">
                <a:latin typeface="Lora" pitchFamily="2" charset="0"/>
              </a:rPr>
              <a:t>C</a:t>
            </a:r>
            <a:r>
              <a:rPr lang="fr-ca" sz="4400" dirty="0">
                <a:latin typeface="Lora" pitchFamily="2" charset="0"/>
              </a:rPr>
              <a:t>adre de soins de santé mentale de qualité</a:t>
            </a:r>
            <a:endParaRPr lang="en-US" dirty="0">
              <a:latin typeface="Lora" pitchFamily="2" charset="0"/>
            </a:endParaRPr>
          </a:p>
        </p:txBody>
      </p:sp>
    </p:spTree>
    <p:extLst>
      <p:ext uri="{BB962C8B-B14F-4D97-AF65-F5344CB8AC3E}">
        <p14:creationId xmlns:p14="http://schemas.microsoft.com/office/powerpoint/2010/main" val="578813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ne vision collective pour améliorer les soins de santé mentale &#10;&#10;Le Réseau de soins de santé mentale de qualité s’affaire à enrayer la stigmatisation structurelle, promouvoir les pratiques axées sur la rétablissement, promouvoir la santé et de la sécurité psychologiques des travailleurs de la santé, améliorer l’accès à des soins de santé mentale de qualité, promouvoir l’adoption du Cadre de soins de santé mental de qualité&#10;&#10;- Logo de la Commission de la santé mentale du Canada&#10;- Logo de SoinsSantéCAN &#10;">
            <a:extLst>
              <a:ext uri="{FF2B5EF4-FFF2-40B4-BE49-F238E27FC236}">
                <a16:creationId xmlns:a16="http://schemas.microsoft.com/office/drawing/2014/main" id="{2F382F6F-5535-5F9D-98EC-BEC165AD520E}"/>
              </a:ext>
            </a:extLst>
          </p:cNvPr>
          <p:cNvPicPr>
            <a:picLocks noChangeAspect="1"/>
          </p:cNvPicPr>
          <p:nvPr/>
        </p:nvPicPr>
        <p:blipFill>
          <a:blip r:embed="rId3"/>
          <a:stretch>
            <a:fillRect/>
          </a:stretch>
        </p:blipFill>
        <p:spPr>
          <a:xfrm>
            <a:off x="504" y="283"/>
            <a:ext cx="12190992" cy="6857433"/>
          </a:xfrm>
          <a:prstGeom prst="rect">
            <a:avLst/>
          </a:prstGeom>
        </p:spPr>
      </p:pic>
    </p:spTree>
    <p:extLst>
      <p:ext uri="{BB962C8B-B14F-4D97-AF65-F5344CB8AC3E}">
        <p14:creationId xmlns:p14="http://schemas.microsoft.com/office/powerpoint/2010/main" val="14890466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éfinition de la « qualité » dans les soins de santé mentale&#10;&#10;soins accessibles, soins appropriés, promotion de l’apprentissage et de l’amélioration continus, soins intégrés, soins axés sur la personne, soins axés sur le rétablissement, soins sécuritaires, soins inclusifs et exempts de stigmatisation, prise en consideration des traumatismes, services assurant un environnement de travail sécuritaire et confortable aux fournisseurs &#10;&#10;- Logo de la Commission de la santé mentale du Canada&#10;- Logo de SoinsSantéCAN ">
            <a:extLst>
              <a:ext uri="{FF2B5EF4-FFF2-40B4-BE49-F238E27FC236}">
                <a16:creationId xmlns:a16="http://schemas.microsoft.com/office/drawing/2014/main" id="{67203F8B-C81E-C89B-6967-E473234604E9}"/>
              </a:ext>
            </a:extLst>
          </p:cNvPr>
          <p:cNvPicPr>
            <a:picLocks noChangeAspect="1"/>
          </p:cNvPicPr>
          <p:nvPr/>
        </p:nvPicPr>
        <p:blipFill>
          <a:blip r:embed="rId3"/>
          <a:stretch>
            <a:fillRect/>
          </a:stretch>
        </p:blipFill>
        <p:spPr>
          <a:xfrm>
            <a:off x="504" y="283"/>
            <a:ext cx="12190992" cy="6857433"/>
          </a:xfrm>
          <a:prstGeom prst="rect">
            <a:avLst/>
          </a:prstGeom>
        </p:spPr>
      </p:pic>
    </p:spTree>
    <p:extLst>
      <p:ext uri="{BB962C8B-B14F-4D97-AF65-F5344CB8AC3E}">
        <p14:creationId xmlns:p14="http://schemas.microsoft.com/office/powerpoint/2010/main" val="18553321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Une démarche consultative &#10;&#10;L’elaboration du Cadre de soins de santé mentale de qualité a comporté les étapes suivantes : une analyse de milieu afin de repérer les modèles existants, des entretiens avec des répondants clés, des consultations de personnes ayant une expérience passée ou actuelle de la maladie mentale, une retroaction abondante&#10;&#10;- Logo de la Commission de la santé mentale du Canada&#10;- Logo de SoinsSantéCAN ">
            <a:extLst>
              <a:ext uri="{FF2B5EF4-FFF2-40B4-BE49-F238E27FC236}">
                <a16:creationId xmlns:a16="http://schemas.microsoft.com/office/drawing/2014/main" id="{43B35F8C-0209-F187-7E22-E50F606C8920}"/>
              </a:ext>
            </a:extLst>
          </p:cNvPr>
          <p:cNvPicPr>
            <a:picLocks noChangeAspect="1"/>
          </p:cNvPicPr>
          <p:nvPr/>
        </p:nvPicPr>
        <p:blipFill>
          <a:blip r:embed="rId3"/>
          <a:stretch>
            <a:fillRect/>
          </a:stretch>
        </p:blipFill>
        <p:spPr>
          <a:xfrm>
            <a:off x="504" y="283"/>
            <a:ext cx="12190992" cy="6857433"/>
          </a:xfrm>
          <a:prstGeom prst="rect">
            <a:avLst/>
          </a:prstGeom>
        </p:spPr>
      </p:pic>
    </p:spTree>
    <p:extLst>
      <p:ext uri="{BB962C8B-B14F-4D97-AF65-F5344CB8AC3E}">
        <p14:creationId xmlns:p14="http://schemas.microsoft.com/office/powerpoint/2010/main" val="215285084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2"/>
</p:tagLst>
</file>

<file path=ppt/theme/theme1.xml><?xml version="1.0" encoding="utf-8"?>
<a:theme xmlns:a="http://schemas.openxmlformats.org/drawingml/2006/main" name="Office Theme">
  <a:themeElements>
    <a:clrScheme name="MHCC 2021">
      <a:dk1>
        <a:srgbClr val="0081C6"/>
      </a:dk1>
      <a:lt1>
        <a:srgbClr val="FFFFFF"/>
      </a:lt1>
      <a:dk2>
        <a:srgbClr val="008765"/>
      </a:dk2>
      <a:lt2>
        <a:srgbClr val="D9D9D6"/>
      </a:lt2>
      <a:accent1>
        <a:srgbClr val="00C0F3"/>
      </a:accent1>
      <a:accent2>
        <a:srgbClr val="71BF44"/>
      </a:accent2>
      <a:accent3>
        <a:srgbClr val="0047BB"/>
      </a:accent3>
      <a:accent4>
        <a:srgbClr val="006BA6"/>
      </a:accent4>
      <a:accent5>
        <a:srgbClr val="007B5F"/>
      </a:accent5>
      <a:accent6>
        <a:srgbClr val="DC4405"/>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p:Policy xmlns:p="office.server.policy" id="" local="true">
  <p:Name>Document</p:Name>
  <p:Description/>
  <p:Statement/>
  <p:PolicyItems>
    <p:PolicyItem featureId="Microsoft.Office.RecordsManagement.PolicyFeatures.PolicyAudit" staticId="0x01010013279150F3A89D4A94A1739408564995|-1152541523" UniqueId="3c788e72-8105-403d-9e76-7a3df3b740c7">
      <p:Name>Auditing</p:Name>
      <p:Description>Audits user actions on documents and list items to the Audit Log.</p:Description>
      <p:CustomData>
        <Audit>
          <Update/>
          <CheckInOut/>
          <DeleteRestore/>
        </Audit>
      </p:CustomData>
    </p:PolicyItem>
  </p:PolicyItems>
</p:Policy>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60A9F151FDA0A43BF7D11E41C0ED2C0" ma:contentTypeVersion="22" ma:contentTypeDescription="Create a new document." ma:contentTypeScope="" ma:versionID="3c5f7e5cea39795e34811aa7e22cbef0">
  <xsd:schema xmlns:xsd="http://www.w3.org/2001/XMLSchema" xmlns:xs="http://www.w3.org/2001/XMLSchema" xmlns:p="http://schemas.microsoft.com/office/2006/metadata/properties" xmlns:ns1="http://schemas.microsoft.com/sharepoint/v3" xmlns:ns2="e516cd39-2ec5-4897-8d16-86317675b533" xmlns:ns3="224386ec-4e2c-40f0-807b-6229a5a71958" targetNamespace="http://schemas.microsoft.com/office/2006/metadata/properties" ma:root="true" ma:fieldsID="b14def0c6b106324a5c55ce3442668dc" ns1:_="" ns2:_="" ns3:_="">
    <xsd:import namespace="http://schemas.microsoft.com/sharepoint/v3"/>
    <xsd:import namespace="e516cd39-2ec5-4897-8d16-86317675b533"/>
    <xsd:import namespace="224386ec-4e2c-40f0-807b-6229a5a71958"/>
    <xsd:element name="properties">
      <xsd:complexType>
        <xsd:sequence>
          <xsd:element name="documentManagement">
            <xsd:complexType>
              <xsd:all>
                <xsd:element ref="ns1:PublishingStartDate" minOccurs="0"/>
                <xsd:element ref="ns1:PublishingExpirationDate" minOccurs="0"/>
                <xsd:element ref="ns2:SharedWithUsers" minOccurs="0"/>
                <xsd:element ref="ns2:SharedWithDetails" minOccurs="0"/>
                <xsd:element ref="ns1:_dlc_Exempt" minOccurs="0"/>
                <xsd:element ref="ns3:MediaServiceMetadata" minOccurs="0"/>
                <xsd:element ref="ns3:MediaServiceFastMetadata" minOccurs="0"/>
                <xsd:element ref="ns3:MediaServiceAutoKeyPoints" minOccurs="0"/>
                <xsd:element ref="ns3:MediaServiceKeyPoints" minOccurs="0"/>
                <xsd:element ref="ns3:lcf76f155ced4ddcb4097134ff3c332f" minOccurs="0"/>
                <xsd:element ref="ns2:TaxCatchAll" minOccurs="0"/>
                <xsd:element ref="ns3:MediaServiceDateTaken" minOccurs="0"/>
                <xsd:element ref="ns3:MediaServiceGenerationTime" minOccurs="0"/>
                <xsd:element ref="ns3:MediaServiceEventHashCode" minOccurs="0"/>
                <xsd:element ref="ns3:MediaServiceOCR" minOccurs="0"/>
                <xsd:element ref="ns3:MediaServiceObjectDetectorVersions" minOccurs="0"/>
                <xsd:element ref="ns3:MediaLengthInSecond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element name="_dlc_Exempt" ma:index="12" nillable="true" ma:displayName="Exempt from Policy" ma:description="" ma:hidden="true" ma:internalName="_dlc_Exempt"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516cd39-2ec5-4897-8d16-86317675b533"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TaxCatchAll" ma:index="19" nillable="true" ma:displayName="Taxonomy Catch All Column" ma:hidden="true" ma:list="{c4a4d11d-5da2-4d2d-8952-2deced27e5c3}" ma:internalName="TaxCatchAll" ma:showField="CatchAllData" ma:web="e516cd39-2ec5-4897-8d16-86317675b53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24386ec-4e2c-40f0-807b-6229a5a71958" elementFormDefault="qualified">
    <xsd:import namespace="http://schemas.microsoft.com/office/2006/documentManagement/types"/>
    <xsd:import namespace="http://schemas.microsoft.com/office/infopath/2007/PartnerControls"/>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9390f8c8-d660-458c-b38b-65e97cc6114e" ma:termSetId="09814cd3-568e-fe90-9814-8d621ff8fb84" ma:anchorId="fba54fb3-c3e1-fe81-a776-ca4b69148c4d" ma:open="true" ma:isKeyword="false">
      <xsd:complexType>
        <xsd:sequence>
          <xsd:element ref="pc:Terms" minOccurs="0" maxOccurs="1"/>
        </xsd:sequence>
      </xsd:complexType>
    </xsd:element>
    <xsd:element name="MediaServiceDateTaken" ma:index="20" nillable="true" ma:displayName="MediaServiceDateTaken" ma:hidden="true" ma:indexed="true" ma:internalName="MediaServiceDateTaken" ma:readOnly="true">
      <xsd:simpleType>
        <xsd:restriction base="dms:Text"/>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ServiceOCR" ma:index="23" nillable="true" ma:displayName="Extracted Text" ma:internalName="MediaServiceOCR" ma:readOnly="true">
      <xsd:simpleType>
        <xsd:restriction base="dms:Note">
          <xsd:maxLength value="255"/>
        </xsd:restriction>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LengthInSeconds" ma:index="25" nillable="true" ma:displayName="MediaLengthInSeconds" ma:hidden="true" ma:internalName="MediaLengthInSeconds" ma:readOnly="true">
      <xsd:simpleType>
        <xsd:restriction base="dms:Unknown"/>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TaxCatchAll xmlns="e516cd39-2ec5-4897-8d16-86317675b533" xsi:nil="true"/>
    <lcf76f155ced4ddcb4097134ff3c332f xmlns="224386ec-4e2c-40f0-807b-6229a5a71958">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33262DB6-86C4-4E8E-8E88-C4B5B8120174}">
  <ds:schemaRefs>
    <ds:schemaRef ds:uri="office.server.policy"/>
  </ds:schemaRefs>
</ds:datastoreItem>
</file>

<file path=customXml/itemProps2.xml><?xml version="1.0" encoding="utf-8"?>
<ds:datastoreItem xmlns:ds="http://schemas.openxmlformats.org/officeDocument/2006/customXml" ds:itemID="{519897B6-7C97-46AE-8DF4-F7FC4CA2BB4E}">
  <ds:schemaRefs>
    <ds:schemaRef ds:uri="http://schemas.microsoft.com/sharepoint/v3/contenttype/forms"/>
  </ds:schemaRefs>
</ds:datastoreItem>
</file>

<file path=customXml/itemProps3.xml><?xml version="1.0" encoding="utf-8"?>
<ds:datastoreItem xmlns:ds="http://schemas.openxmlformats.org/officeDocument/2006/customXml" ds:itemID="{80714F40-2E3D-400C-96A1-669FC89A83E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516cd39-2ec5-4897-8d16-86317675b533"/>
    <ds:schemaRef ds:uri="224386ec-4e2c-40f0-807b-6229a5a7195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8740D804-FF88-43AC-8D37-0092F2146299}">
  <ds:schemaRefs>
    <ds:schemaRef ds:uri="http://purl.org/dc/terms/"/>
    <ds:schemaRef ds:uri="http://schemas.microsoft.com/office/2006/metadata/properties"/>
    <ds:schemaRef ds:uri="http://schemas.microsoft.com/office/2006/documentManagement/types"/>
    <ds:schemaRef ds:uri="http://schemas.microsoft.com/office/infopath/2007/PartnerControls"/>
    <ds:schemaRef ds:uri="http://purl.org/dc/dcmitype/"/>
    <ds:schemaRef ds:uri="http://schemas.openxmlformats.org/package/2006/metadata/core-properties"/>
    <ds:schemaRef ds:uri="224386ec-4e2c-40f0-807b-6229a5a71958"/>
    <ds:schemaRef ds:uri="http://purl.org/dc/elements/1.1/"/>
    <ds:schemaRef ds:uri="e516cd39-2ec5-4897-8d16-86317675b533"/>
    <ds:schemaRef ds:uri="http://schemas.microsoft.com/sharepoint/v3"/>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15598</TotalTime>
  <Words>4013</Words>
  <Application>Microsoft Office PowerPoint</Application>
  <PresentationFormat>Widescreen</PresentationFormat>
  <Paragraphs>257</Paragraphs>
  <Slides>27</Slides>
  <Notes>22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Calibri Light</vt:lpstr>
      <vt:lpstr>Cambria</vt:lpstr>
      <vt:lpstr>Lora</vt:lpstr>
      <vt:lpstr>Calibri</vt:lpstr>
      <vt:lpstr>Arial</vt:lpstr>
      <vt:lpstr>Office Theme</vt:lpstr>
      <vt:lpstr>Une amélioration pour tous</vt:lpstr>
      <vt:lpstr>Un besoin réel et urgent</vt:lpstr>
      <vt:lpstr>PowerPoint Presentation</vt:lpstr>
      <vt:lpstr>PowerPoint Presentation</vt:lpstr>
      <vt:lpstr>PowerPoint Presentation</vt:lpstr>
      <vt:lpstr>À propos du Cadre de soins de santé mentale de qualité</vt:lpstr>
      <vt:lpstr>PowerPoint Presentation</vt:lpstr>
      <vt:lpstr>PowerPoint Presentation</vt:lpstr>
      <vt:lpstr>PowerPoint Presentation</vt:lpstr>
      <vt:lpstr>PowerPoint Presentation</vt:lpstr>
      <vt:lpstr>PowerPoint Presentation</vt:lpstr>
      <vt:lpstr>PowerPoint Presentation</vt:lpstr>
      <vt:lpstr>Profiter des avantages</vt:lpstr>
      <vt:lpstr>PowerPoint Presentation</vt:lpstr>
      <vt:lpstr>PowerPoint Presentation</vt:lpstr>
      <vt:lpstr>Dans leurs mots</vt:lpstr>
      <vt:lpstr>PowerPoint Presentation</vt:lpstr>
      <vt:lpstr>Dans leurs mots</vt:lpstr>
      <vt:lpstr>PowerPoint Presentation</vt:lpstr>
      <vt:lpstr>PowerPoint Presentation</vt:lpstr>
      <vt:lpstr>Ressources pour entreprendre le processus</vt:lpstr>
      <vt:lpstr>Ressources</vt:lpstr>
      <vt:lpstr>Ressources (suite)</vt:lpstr>
      <vt:lpstr>PowerPoint Presentation</vt:lpstr>
      <vt:lpstr>PowerPoint Presentation</vt:lpstr>
      <vt:lpstr>PowerPoint Presentation</vt:lpstr>
      <vt:lpstr>Des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Une amelioration pour tous : Adopter le Cadre de santé mentale de qualité</dc:title>
  <dc:subject>Le Cadre de soins de santé mentale de qualité, inspiré du Cadre canadien sur la qualité des soins et la sécurité des usagers pour les services de santé de l’Organisation de normes en santé et de l’Institut canadien pour la sécurité des patients, englobe les notions du Cadre pour des soins sûrs, fiables et efficaces ainsi que le Quadruple objectif de l’Institute for Healthcare Improvement sur l’inclusion des fournisseurs dans l’assurance de la qualité des soins.</dc:subject>
  <dc:creator>Commission de la santé mentale du Canada, SoinsSantéCAN </dc:creator>
  <cp:keywords>santé mentale, santé mentale de qualité, sûrs, fiables, efficaces, inclusion, fournisseurs, accessible, axés sur le rétablissement, professionels de santé</cp:keywords>
  <cp:lastModifiedBy>Kati Oliver</cp:lastModifiedBy>
  <cp:revision>59</cp:revision>
  <dcterms:created xsi:type="dcterms:W3CDTF">2021-11-11T16:09:01Z</dcterms:created>
  <dcterms:modified xsi:type="dcterms:W3CDTF">2024-06-24T20:49:45Z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0x010100260A9F151FDA0A43BF7D11E41C0ED2C0</vt:lpwstr>
  </property>
</Properties>
</file>